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omments/comment1.xml" ContentType="application/vnd.openxmlformats-officedocument.presentationml.comment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3" r:id="rId1"/>
    <p:sldMasterId id="2147483775" r:id="rId2"/>
    <p:sldMasterId id="2147483727" r:id="rId3"/>
  </p:sldMasterIdLst>
  <p:notesMasterIdLst>
    <p:notesMasterId r:id="rId92"/>
  </p:notesMasterIdLst>
  <p:handoutMasterIdLst>
    <p:handoutMasterId r:id="rId93"/>
  </p:handoutMasterIdLst>
  <p:sldIdLst>
    <p:sldId id="299" r:id="rId4"/>
    <p:sldId id="415" r:id="rId5"/>
    <p:sldId id="345" r:id="rId6"/>
    <p:sldId id="402" r:id="rId7"/>
    <p:sldId id="398" r:id="rId8"/>
    <p:sldId id="399" r:id="rId9"/>
    <p:sldId id="400" r:id="rId10"/>
    <p:sldId id="401" r:id="rId11"/>
    <p:sldId id="410" r:id="rId12"/>
    <p:sldId id="406" r:id="rId13"/>
    <p:sldId id="292" r:id="rId14"/>
    <p:sldId id="411" r:id="rId15"/>
    <p:sldId id="412" r:id="rId16"/>
    <p:sldId id="413" r:id="rId17"/>
    <p:sldId id="472" r:id="rId18"/>
    <p:sldId id="349" r:id="rId19"/>
    <p:sldId id="321" r:id="rId20"/>
    <p:sldId id="322" r:id="rId21"/>
    <p:sldId id="330" r:id="rId22"/>
    <p:sldId id="414" r:id="rId23"/>
    <p:sldId id="334" r:id="rId24"/>
    <p:sldId id="332" r:id="rId25"/>
    <p:sldId id="308" r:id="rId26"/>
    <p:sldId id="337" r:id="rId27"/>
    <p:sldId id="312" r:id="rId28"/>
    <p:sldId id="338" r:id="rId29"/>
    <p:sldId id="316" r:id="rId30"/>
    <p:sldId id="319" r:id="rId31"/>
    <p:sldId id="339" r:id="rId32"/>
    <p:sldId id="355" r:id="rId33"/>
    <p:sldId id="370" r:id="rId34"/>
    <p:sldId id="341" r:id="rId35"/>
    <p:sldId id="270" r:id="rId36"/>
    <p:sldId id="271" r:id="rId37"/>
    <p:sldId id="425" r:id="rId38"/>
    <p:sldId id="479" r:id="rId39"/>
    <p:sldId id="480" r:id="rId40"/>
    <p:sldId id="272" r:id="rId41"/>
    <p:sldId id="273" r:id="rId42"/>
    <p:sldId id="274" r:id="rId43"/>
    <p:sldId id="471" r:id="rId44"/>
    <p:sldId id="275" r:id="rId45"/>
    <p:sldId id="276" r:id="rId46"/>
    <p:sldId id="277" r:id="rId47"/>
    <p:sldId id="279" r:id="rId48"/>
    <p:sldId id="282" r:id="rId49"/>
    <p:sldId id="283" r:id="rId50"/>
    <p:sldId id="281" r:id="rId51"/>
    <p:sldId id="284" r:id="rId52"/>
    <p:sldId id="289" r:id="rId53"/>
    <p:sldId id="288" r:id="rId54"/>
    <p:sldId id="473" r:id="rId55"/>
    <p:sldId id="474" r:id="rId56"/>
    <p:sldId id="475" r:id="rId57"/>
    <p:sldId id="476" r:id="rId58"/>
    <p:sldId id="285" r:id="rId59"/>
    <p:sldId id="287" r:id="rId60"/>
    <p:sldId id="446" r:id="rId61"/>
    <p:sldId id="280" r:id="rId62"/>
    <p:sldId id="286" r:id="rId63"/>
    <p:sldId id="477" r:id="rId64"/>
    <p:sldId id="478" r:id="rId65"/>
    <p:sldId id="297" r:id="rId66"/>
    <p:sldId id="298" r:id="rId67"/>
    <p:sldId id="456" r:id="rId68"/>
    <p:sldId id="457" r:id="rId69"/>
    <p:sldId id="371" r:id="rId70"/>
    <p:sldId id="426" r:id="rId71"/>
    <p:sldId id="481" r:id="rId72"/>
    <p:sldId id="428" r:id="rId73"/>
    <p:sldId id="429" r:id="rId74"/>
    <p:sldId id="430" r:id="rId75"/>
    <p:sldId id="482" r:id="rId76"/>
    <p:sldId id="432" r:id="rId77"/>
    <p:sldId id="433" r:id="rId78"/>
    <p:sldId id="434" r:id="rId79"/>
    <p:sldId id="483" r:id="rId80"/>
    <p:sldId id="436" r:id="rId81"/>
    <p:sldId id="437" r:id="rId82"/>
    <p:sldId id="438" r:id="rId83"/>
    <p:sldId id="439" r:id="rId84"/>
    <p:sldId id="441" r:id="rId85"/>
    <p:sldId id="442" r:id="rId86"/>
    <p:sldId id="443" r:id="rId87"/>
    <p:sldId id="369" r:id="rId88"/>
    <p:sldId id="365" r:id="rId89"/>
    <p:sldId id="366" r:id="rId90"/>
    <p:sldId id="368" r:id="rId91"/>
  </p:sldIdLst>
  <p:sldSz cx="9144000" cy="6858000" type="screen4x3"/>
  <p:notesSz cx="6997700" cy="9283700"/>
  <p:defaultTextStyle>
    <a:defPPr>
      <a:defRPr lang="en-US"/>
    </a:defPPr>
    <a:lvl1pPr algn="l" rtl="0" fontAlgn="base">
      <a:spcBef>
        <a:spcPct val="0"/>
      </a:spcBef>
      <a:spcAft>
        <a:spcPct val="0"/>
      </a:spcAft>
      <a:defRPr sz="2200" kern="1200">
        <a:solidFill>
          <a:schemeClr val="tx1"/>
        </a:solidFill>
        <a:latin typeface="Times" pitchFamily="18" charset="0"/>
        <a:ea typeface="+mn-ea"/>
        <a:cs typeface="+mn-cs"/>
      </a:defRPr>
    </a:lvl1pPr>
    <a:lvl2pPr marL="457200" algn="l" rtl="0" fontAlgn="base">
      <a:spcBef>
        <a:spcPct val="0"/>
      </a:spcBef>
      <a:spcAft>
        <a:spcPct val="0"/>
      </a:spcAft>
      <a:defRPr sz="2200" kern="1200">
        <a:solidFill>
          <a:schemeClr val="tx1"/>
        </a:solidFill>
        <a:latin typeface="Times" pitchFamily="18" charset="0"/>
        <a:ea typeface="+mn-ea"/>
        <a:cs typeface="+mn-cs"/>
      </a:defRPr>
    </a:lvl2pPr>
    <a:lvl3pPr marL="914400" algn="l" rtl="0" fontAlgn="base">
      <a:spcBef>
        <a:spcPct val="0"/>
      </a:spcBef>
      <a:spcAft>
        <a:spcPct val="0"/>
      </a:spcAft>
      <a:defRPr sz="2200" kern="1200">
        <a:solidFill>
          <a:schemeClr val="tx1"/>
        </a:solidFill>
        <a:latin typeface="Times" pitchFamily="18" charset="0"/>
        <a:ea typeface="+mn-ea"/>
        <a:cs typeface="+mn-cs"/>
      </a:defRPr>
    </a:lvl3pPr>
    <a:lvl4pPr marL="1371600" algn="l" rtl="0" fontAlgn="base">
      <a:spcBef>
        <a:spcPct val="0"/>
      </a:spcBef>
      <a:spcAft>
        <a:spcPct val="0"/>
      </a:spcAft>
      <a:defRPr sz="2200" kern="1200">
        <a:solidFill>
          <a:schemeClr val="tx1"/>
        </a:solidFill>
        <a:latin typeface="Times" pitchFamily="18" charset="0"/>
        <a:ea typeface="+mn-ea"/>
        <a:cs typeface="+mn-cs"/>
      </a:defRPr>
    </a:lvl4pPr>
    <a:lvl5pPr marL="1828800" algn="l" rtl="0" fontAlgn="base">
      <a:spcBef>
        <a:spcPct val="0"/>
      </a:spcBef>
      <a:spcAft>
        <a:spcPct val="0"/>
      </a:spcAft>
      <a:defRPr sz="2200" kern="1200">
        <a:solidFill>
          <a:schemeClr val="tx1"/>
        </a:solidFill>
        <a:latin typeface="Times" pitchFamily="18" charset="0"/>
        <a:ea typeface="+mn-ea"/>
        <a:cs typeface="+mn-cs"/>
      </a:defRPr>
    </a:lvl5pPr>
    <a:lvl6pPr marL="2286000" algn="l" defTabSz="914400" rtl="0" eaLnBrk="1" latinLnBrk="0" hangingPunct="1">
      <a:defRPr sz="2200" kern="1200">
        <a:solidFill>
          <a:schemeClr val="tx1"/>
        </a:solidFill>
        <a:latin typeface="Times" pitchFamily="18" charset="0"/>
        <a:ea typeface="+mn-ea"/>
        <a:cs typeface="+mn-cs"/>
      </a:defRPr>
    </a:lvl6pPr>
    <a:lvl7pPr marL="2743200" algn="l" defTabSz="914400" rtl="0" eaLnBrk="1" latinLnBrk="0" hangingPunct="1">
      <a:defRPr sz="2200" kern="1200">
        <a:solidFill>
          <a:schemeClr val="tx1"/>
        </a:solidFill>
        <a:latin typeface="Times" pitchFamily="18" charset="0"/>
        <a:ea typeface="+mn-ea"/>
        <a:cs typeface="+mn-cs"/>
      </a:defRPr>
    </a:lvl7pPr>
    <a:lvl8pPr marL="3200400" algn="l" defTabSz="914400" rtl="0" eaLnBrk="1" latinLnBrk="0" hangingPunct="1">
      <a:defRPr sz="2200" kern="1200">
        <a:solidFill>
          <a:schemeClr val="tx1"/>
        </a:solidFill>
        <a:latin typeface="Times" pitchFamily="18" charset="0"/>
        <a:ea typeface="+mn-ea"/>
        <a:cs typeface="+mn-cs"/>
      </a:defRPr>
    </a:lvl8pPr>
    <a:lvl9pPr marL="3657600" algn="l" defTabSz="914400" rtl="0" eaLnBrk="1" latinLnBrk="0" hangingPunct="1">
      <a:defRPr sz="22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allings, Savannah Grea" initials="SSG" lastIdx="1" clrIdx="0">
    <p:extLst>
      <p:ext uri="{19B8F6BF-5375-455C-9EA6-DF929625EA0E}">
        <p15:presenceInfo xmlns:p15="http://schemas.microsoft.com/office/powerpoint/2012/main" userId="S::sgrea@ad.unc.edu::4a2f5d6e-a14b-4f76-883f-0ffd31da573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768"/>
    <a:srgbClr val="00FFFF"/>
    <a:srgbClr val="3366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94" autoAdjust="0"/>
    <p:restoredTop sz="95840" autoAdjust="0"/>
  </p:normalViewPr>
  <p:slideViewPr>
    <p:cSldViewPr>
      <p:cViewPr varScale="1">
        <p:scale>
          <a:sx n="112" d="100"/>
          <a:sy n="112" d="100"/>
        </p:scale>
        <p:origin x="23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47" d="100"/>
          <a:sy n="47" d="100"/>
        </p:scale>
        <p:origin x="1731" y="45"/>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slide" Target="slides/slide86.xml"/><Relationship Id="rId16" Type="http://schemas.openxmlformats.org/officeDocument/2006/relationships/slide" Target="slides/slide13.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slide" Target="slides/slide76.xml"/><Relationship Id="rId5" Type="http://schemas.openxmlformats.org/officeDocument/2006/relationships/slide" Target="slides/slide2.xml"/><Relationship Id="rId90" Type="http://schemas.openxmlformats.org/officeDocument/2006/relationships/slide" Target="slides/slide87.xml"/><Relationship Id="rId95" Type="http://schemas.openxmlformats.org/officeDocument/2006/relationships/presProps" Target="presProps.xml"/><Relationship Id="rId22" Type="http://schemas.openxmlformats.org/officeDocument/2006/relationships/slide" Target="slides/slide19.xml"/><Relationship Id="rId27" Type="http://schemas.openxmlformats.org/officeDocument/2006/relationships/slide" Target="slides/slide24.xml"/><Relationship Id="rId43" Type="http://schemas.openxmlformats.org/officeDocument/2006/relationships/slide" Target="slides/slide40.xml"/><Relationship Id="rId48" Type="http://schemas.openxmlformats.org/officeDocument/2006/relationships/slide" Target="slides/slide45.xml"/><Relationship Id="rId64" Type="http://schemas.openxmlformats.org/officeDocument/2006/relationships/slide" Target="slides/slide61.xml"/><Relationship Id="rId69" Type="http://schemas.openxmlformats.org/officeDocument/2006/relationships/slide" Target="slides/slide66.xml"/><Relationship Id="rId80" Type="http://schemas.openxmlformats.org/officeDocument/2006/relationships/slide" Target="slides/slide77.xml"/><Relationship Id="rId85" Type="http://schemas.openxmlformats.org/officeDocument/2006/relationships/slide" Target="slides/slide82.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theme" Target="theme/theme1.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notesMaster" Target="notesMasters/notesMaster1.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slide" Target="slides/slide84.xml"/><Relationship Id="rId61" Type="http://schemas.openxmlformats.org/officeDocument/2006/relationships/slide" Target="slides/slide58.xml"/><Relationship Id="rId82" Type="http://schemas.openxmlformats.org/officeDocument/2006/relationships/slide" Target="slides/slide79.xml"/><Relationship Id="rId19" Type="http://schemas.openxmlformats.org/officeDocument/2006/relationships/slide" Target="slides/slide16.xml"/><Relationship Id="rId14" Type="http://schemas.openxmlformats.org/officeDocument/2006/relationships/slide" Target="slides/slide11.xml"/><Relationship Id="rId30" Type="http://schemas.openxmlformats.org/officeDocument/2006/relationships/slide" Target="slides/slide27.xml"/><Relationship Id="rId35" Type="http://schemas.openxmlformats.org/officeDocument/2006/relationships/slide" Target="slides/slide32.xml"/><Relationship Id="rId56" Type="http://schemas.openxmlformats.org/officeDocument/2006/relationships/slide" Target="slides/slide53.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93" Type="http://schemas.openxmlformats.org/officeDocument/2006/relationships/handoutMaster" Target="handoutMasters/handoutMaster1.xml"/><Relationship Id="rId98"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3-06T12:07:01.346" idx="1">
    <p:pos x="10" y="10"/>
    <p:text>Not sure if this needs change</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l" defTabSz="930275" eaLnBrk="1" hangingPunct="1">
              <a:defRPr sz="1200">
                <a:latin typeface="Times New Roman" pitchFamily="18" charset="0"/>
              </a:defRPr>
            </a:lvl1pPr>
          </a:lstStyle>
          <a:p>
            <a:pPr>
              <a:defRPr/>
            </a:pPr>
            <a:endParaRPr lang="en-US"/>
          </a:p>
        </p:txBody>
      </p:sp>
      <p:sp>
        <p:nvSpPr>
          <p:cNvPr id="56323" name="Rectangle 3"/>
          <p:cNvSpPr>
            <a:spLocks noGrp="1" noChangeArrowheads="1"/>
          </p:cNvSpPr>
          <p:nvPr>
            <p:ph type="dt" sz="quarter" idx="1"/>
          </p:nvPr>
        </p:nvSpPr>
        <p:spPr bwMode="auto">
          <a:xfrm>
            <a:off x="3965575"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eaLnBrk="1" hangingPunct="1">
              <a:defRPr sz="1200">
                <a:latin typeface="Times New Roman" pitchFamily="18" charset="0"/>
              </a:defRPr>
            </a:lvl1pPr>
          </a:lstStyle>
          <a:p>
            <a:pPr>
              <a:defRPr/>
            </a:pPr>
            <a:endParaRPr lang="en-US"/>
          </a:p>
        </p:txBody>
      </p:sp>
      <p:sp>
        <p:nvSpPr>
          <p:cNvPr id="56324" name="Rectangle 4"/>
          <p:cNvSpPr>
            <a:spLocks noGrp="1" noChangeArrowheads="1"/>
          </p:cNvSpPr>
          <p:nvPr>
            <p:ph type="ftr" sz="quarter" idx="2"/>
          </p:nvPr>
        </p:nvSpPr>
        <p:spPr bwMode="auto">
          <a:xfrm>
            <a:off x="0" y="8820150"/>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l" defTabSz="930275" eaLnBrk="1" hangingPunct="1">
              <a:defRPr sz="1200">
                <a:latin typeface="Times New Roman" pitchFamily="18" charset="0"/>
              </a:defRPr>
            </a:lvl1pPr>
          </a:lstStyle>
          <a:p>
            <a:pPr>
              <a:defRPr/>
            </a:pPr>
            <a:endParaRPr lang="en-US"/>
          </a:p>
        </p:txBody>
      </p:sp>
      <p:sp>
        <p:nvSpPr>
          <p:cNvPr id="56325" name="Rectangle 5"/>
          <p:cNvSpPr>
            <a:spLocks noGrp="1" noChangeArrowheads="1"/>
          </p:cNvSpPr>
          <p:nvPr>
            <p:ph type="sldNum" sz="quarter" idx="3"/>
          </p:nvPr>
        </p:nvSpPr>
        <p:spPr bwMode="auto">
          <a:xfrm>
            <a:off x="3965575" y="8820150"/>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eaLnBrk="1" hangingPunct="1">
              <a:defRPr sz="1200">
                <a:latin typeface="Times New Roman" pitchFamily="18" charset="0"/>
              </a:defRPr>
            </a:lvl1pPr>
          </a:lstStyle>
          <a:p>
            <a:pPr>
              <a:defRPr/>
            </a:pPr>
            <a:fld id="{641EC78E-9D33-4C55-9A62-46391E8EFA0B}" type="slidenum">
              <a:rPr lang="en-US"/>
              <a:pPr>
                <a:defRPr/>
              </a:pPr>
              <a:t>‹#›</a:t>
            </a:fld>
            <a:endParaRPr lang="en-US"/>
          </a:p>
        </p:txBody>
      </p:sp>
    </p:spTree>
    <p:extLst>
      <p:ext uri="{BB962C8B-B14F-4D97-AF65-F5344CB8AC3E}">
        <p14:creationId xmlns:p14="http://schemas.microsoft.com/office/powerpoint/2010/main" val="1219779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en-US"/>
          </a:p>
        </p:txBody>
      </p:sp>
      <p:sp>
        <p:nvSpPr>
          <p:cNvPr id="89091"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8602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89093"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9094"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en-US"/>
          </a:p>
        </p:txBody>
      </p:sp>
      <p:sp>
        <p:nvSpPr>
          <p:cNvPr id="89095"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88B76B4E-C74F-4F19-B4CB-76C6F2464135}" type="slidenum">
              <a:rPr lang="en-US"/>
              <a:pPr>
                <a:defRPr/>
              </a:pPr>
              <a:t>‹#›</a:t>
            </a:fld>
            <a:endParaRPr lang="en-US"/>
          </a:p>
        </p:txBody>
      </p:sp>
    </p:spTree>
    <p:extLst>
      <p:ext uri="{BB962C8B-B14F-4D97-AF65-F5344CB8AC3E}">
        <p14:creationId xmlns:p14="http://schemas.microsoft.com/office/powerpoint/2010/main" val="41805560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3BCB739A-BC81-4976-9C31-2906DFFFC144}" type="slidenum">
              <a:rPr lang="en-US" smtClean="0"/>
              <a:pPr/>
              <a:t>1</a:t>
            </a:fld>
            <a:endParaRPr lang="en-US"/>
          </a:p>
        </p:txBody>
      </p:sp>
      <p:sp>
        <p:nvSpPr>
          <p:cNvPr id="87043" name="Rectangle 2"/>
          <p:cNvSpPr>
            <a:spLocks noGrp="1" noRot="1" noChangeAspect="1" noChangeArrowheads="1" noTextEdit="1"/>
          </p:cNvSpPr>
          <p:nvPr>
            <p:ph type="sldImg"/>
          </p:nvPr>
        </p:nvSpPr>
        <p:spPr>
          <a:xfrm>
            <a:off x="1177925" y="695325"/>
            <a:ext cx="4641850" cy="3481388"/>
          </a:xfrm>
          <a:ln/>
        </p:spPr>
      </p:sp>
      <p:sp>
        <p:nvSpPr>
          <p:cNvPr id="87044" name="Rectangle 3"/>
          <p:cNvSpPr>
            <a:spLocks noGrp="1" noChangeArrowheads="1"/>
          </p:cNvSpPr>
          <p:nvPr>
            <p:ph type="body" idx="1"/>
          </p:nvPr>
        </p:nvSpPr>
        <p:spPr>
          <a:xfrm>
            <a:off x="933450" y="4410075"/>
            <a:ext cx="5130800" cy="4178300"/>
          </a:xfrm>
          <a:noFill/>
          <a:ln/>
        </p:spPr>
        <p:txBody>
          <a:bodyPr/>
          <a:lstStyle/>
          <a:p>
            <a:pPr eaLnBrk="1" hangingPunct="1"/>
            <a:endParaRPr lang="en-US" dirty="0"/>
          </a:p>
        </p:txBody>
      </p:sp>
    </p:spTree>
    <p:extLst>
      <p:ext uri="{BB962C8B-B14F-4D97-AF65-F5344CB8AC3E}">
        <p14:creationId xmlns:p14="http://schemas.microsoft.com/office/powerpoint/2010/main" val="36129891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7E56ED59-A944-486D-8B2E-E0203DF67060}" type="slidenum">
              <a:rPr lang="en-US" smtClean="0"/>
              <a:pPr/>
              <a:t>10</a:t>
            </a:fld>
            <a:endParaRPr 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78261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A8CD5127-41E3-449B-8621-CFFDB807F6BB}" type="slidenum">
              <a:rPr lang="en-US" smtClean="0"/>
              <a:pPr/>
              <a:t>11</a:t>
            </a:fld>
            <a:endParaRPr lang="en-US"/>
          </a:p>
        </p:txBody>
      </p:sp>
      <p:sp>
        <p:nvSpPr>
          <p:cNvPr id="97283" name="Rectangle 2"/>
          <p:cNvSpPr>
            <a:spLocks noGrp="1" noRot="1" noChangeAspect="1" noChangeArrowheads="1" noTextEdit="1"/>
          </p:cNvSpPr>
          <p:nvPr>
            <p:ph type="sldImg"/>
          </p:nvPr>
        </p:nvSpPr>
        <p:spPr>
          <a:xfrm>
            <a:off x="1177925" y="695325"/>
            <a:ext cx="4641850" cy="3481388"/>
          </a:xfrm>
          <a:ln/>
        </p:spPr>
      </p:sp>
      <p:sp>
        <p:nvSpPr>
          <p:cNvPr id="97284" name="Rectangle 3"/>
          <p:cNvSpPr>
            <a:spLocks noGrp="1" noChangeArrowheads="1"/>
          </p:cNvSpPr>
          <p:nvPr>
            <p:ph type="body" idx="1"/>
          </p:nvPr>
        </p:nvSpPr>
        <p:spPr>
          <a:xfrm>
            <a:off x="933450" y="4410075"/>
            <a:ext cx="5130800" cy="4178300"/>
          </a:xfrm>
          <a:noFill/>
          <a:ln/>
        </p:spPr>
        <p:txBody>
          <a:bodyPr/>
          <a:lstStyle/>
          <a:p>
            <a:pPr eaLnBrk="1" hangingPunct="1"/>
            <a:endParaRPr lang="en-US"/>
          </a:p>
        </p:txBody>
      </p:sp>
    </p:spTree>
    <p:extLst>
      <p:ext uri="{BB962C8B-B14F-4D97-AF65-F5344CB8AC3E}">
        <p14:creationId xmlns:p14="http://schemas.microsoft.com/office/powerpoint/2010/main" val="2450839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AA293592-9BB0-4218-9159-EA8577D12397}" type="slidenum">
              <a:rPr lang="en-US" smtClean="0"/>
              <a:pPr/>
              <a:t>12</a:t>
            </a:fld>
            <a:endParaRPr lang="en-US"/>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9871809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49E13FD2-108F-418E-A94A-41105E228577}" type="slidenum">
              <a:rPr lang="en-US" smtClean="0"/>
              <a:pPr/>
              <a:t>13</a:t>
            </a:fld>
            <a:endParaRPr lang="en-US"/>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0571676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2F6741E5-9FD7-4906-869E-39F19933F9F8}" type="slidenum">
              <a:rPr lang="en-US" smtClean="0"/>
              <a:pPr/>
              <a:t>14</a:t>
            </a:fld>
            <a:endParaRPr lang="en-US"/>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1335739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D0438919-868C-4328-BA4B-2D43014DCE97}" type="slidenum">
              <a:rPr lang="en-US" smtClean="0"/>
              <a:pPr/>
              <a:t>16</a:t>
            </a:fld>
            <a:endParaRPr lang="en-US"/>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164436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59785617-2537-4C6C-9655-4D1AF6064749}" type="slidenum">
              <a:rPr lang="en-US" smtClean="0"/>
              <a:pPr/>
              <a:t>17</a:t>
            </a:fld>
            <a:endParaRPr lang="en-US"/>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482087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AAEC22BB-619D-4489-B3F7-89DFE4E6759F}" type="slidenum">
              <a:rPr lang="en-US" smtClean="0"/>
              <a:pPr/>
              <a:t>18</a:t>
            </a:fld>
            <a:endParaRPr lang="en-US"/>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6645069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BCB5C11F-79DC-44B8-B3B4-DD3CEE236AD5}" type="slidenum">
              <a:rPr lang="en-US" smtClean="0"/>
              <a:pPr/>
              <a:t>19</a:t>
            </a:fld>
            <a:endParaRPr lang="en-US"/>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954207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F71F97AD-1672-49A3-ADEA-F78F641E47F4}" type="slidenum">
              <a:rPr lang="en-US" smtClean="0"/>
              <a:pPr/>
              <a:t>20</a:t>
            </a:fld>
            <a:endParaRPr lang="en-US"/>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801861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F337CAFF-CF9C-4EFD-8D7B-BBDAD96A8441}" type="slidenum">
              <a:rPr lang="en-US" smtClean="0"/>
              <a:pPr/>
              <a:t>2</a:t>
            </a:fld>
            <a:endParaRPr lang="en-US"/>
          </a:p>
        </p:txBody>
      </p:sp>
      <p:sp>
        <p:nvSpPr>
          <p:cNvPr id="88067" name="Rectangle 2"/>
          <p:cNvSpPr>
            <a:spLocks noGrp="1" noRot="1" noChangeAspect="1" noChangeArrowheads="1" noTextEdit="1"/>
          </p:cNvSpPr>
          <p:nvPr>
            <p:ph type="sldImg"/>
          </p:nvPr>
        </p:nvSpPr>
        <p:spPr>
          <a:xfrm>
            <a:off x="1177925" y="695325"/>
            <a:ext cx="4641850" cy="3481388"/>
          </a:xfrm>
          <a:ln/>
        </p:spPr>
      </p:sp>
      <p:sp>
        <p:nvSpPr>
          <p:cNvPr id="88068" name="Rectangle 3"/>
          <p:cNvSpPr>
            <a:spLocks noGrp="1" noChangeArrowheads="1"/>
          </p:cNvSpPr>
          <p:nvPr>
            <p:ph type="body" idx="1"/>
          </p:nvPr>
        </p:nvSpPr>
        <p:spPr>
          <a:xfrm>
            <a:off x="933450" y="4410075"/>
            <a:ext cx="5130800" cy="4178300"/>
          </a:xfrm>
          <a:noFill/>
          <a:ln/>
        </p:spPr>
        <p:txBody>
          <a:bodyPr/>
          <a:lstStyle/>
          <a:p>
            <a:pPr eaLnBrk="1" hangingPunct="1"/>
            <a:endParaRPr lang="en-US"/>
          </a:p>
        </p:txBody>
      </p:sp>
    </p:spTree>
    <p:extLst>
      <p:ext uri="{BB962C8B-B14F-4D97-AF65-F5344CB8AC3E}">
        <p14:creationId xmlns:p14="http://schemas.microsoft.com/office/powerpoint/2010/main" val="31098795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5136DF5E-631F-4683-8852-EF51106C81C6}" type="slidenum">
              <a:rPr lang="en-US" smtClean="0"/>
              <a:pPr/>
              <a:t>21</a:t>
            </a:fld>
            <a:endParaRPr lang="en-US"/>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104461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A59F4DE3-014B-40B3-8B9B-0EDE660996D5}" type="slidenum">
              <a:rPr lang="en-US" smtClean="0"/>
              <a:pPr/>
              <a:t>22</a:t>
            </a:fld>
            <a:endParaRPr lang="en-US"/>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281533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42FFFBF0-64F5-418D-BBFD-156C988CF831}" type="slidenum">
              <a:rPr lang="en-US" smtClean="0"/>
              <a:pPr/>
              <a:t>23</a:t>
            </a:fld>
            <a:endParaRPr lang="en-US"/>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9779278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06AEE9C0-C361-4B7A-9FF5-351DAA8FAFEE}" type="slidenum">
              <a:rPr lang="en-US" smtClean="0"/>
              <a:pPr/>
              <a:t>24</a:t>
            </a:fld>
            <a:endParaRPr lang="en-US"/>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7984822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40A53212-D251-4D35-8918-5811B05BEEBF}" type="slidenum">
              <a:rPr lang="en-US" smtClean="0"/>
              <a:pPr/>
              <a:t>25</a:t>
            </a:fld>
            <a:endParaRPr lang="en-US"/>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723833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19069DC3-2439-44A3-A1E5-3E2E7977250F}" type="slidenum">
              <a:rPr lang="en-US" smtClean="0"/>
              <a:pPr/>
              <a:t>26</a:t>
            </a:fld>
            <a:endParaRPr lang="en-US"/>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252201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8C2A096B-5FA8-4CBF-94ED-7159AA000CC2}" type="slidenum">
              <a:rPr lang="en-US" smtClean="0"/>
              <a:pPr/>
              <a:t>27</a:t>
            </a:fld>
            <a:endParaRPr lang="en-US"/>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714615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A8DF59A6-8912-40C9-940A-92A391B1E6FB}" type="slidenum">
              <a:rPr lang="en-US" smtClean="0"/>
              <a:pPr/>
              <a:t>28</a:t>
            </a:fld>
            <a:endParaRPr lang="en-US"/>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333713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56314F89-CE60-47C6-BCC5-259A810CDC33}" type="slidenum">
              <a:rPr lang="en-US" smtClean="0"/>
              <a:pPr/>
              <a:t>29</a:t>
            </a:fld>
            <a:endParaRPr lang="en-US"/>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623784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D662C9F3-8AE9-42E6-B2FC-82B581950295}" type="slidenum">
              <a:rPr lang="en-US" smtClean="0"/>
              <a:pPr/>
              <a:t>30</a:t>
            </a:fld>
            <a:endParaRPr lang="en-US"/>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48928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8C860C39-65A3-43EF-96D0-8160C6069239}" type="slidenum">
              <a:rPr lang="en-US" smtClean="0"/>
              <a:pPr/>
              <a:t>3</a:t>
            </a:fld>
            <a:endParaRPr 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652882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08174463-860D-4DCC-8880-C933B80D4F38}" type="slidenum">
              <a:rPr lang="en-US" smtClean="0"/>
              <a:pPr/>
              <a:t>31</a:t>
            </a:fld>
            <a:endParaRPr lang="en-US"/>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0458611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8E657B93-7BDF-4EC5-BC0A-98F18C06B541}" type="slidenum">
              <a:rPr lang="en-US" smtClean="0"/>
              <a:pPr/>
              <a:t>32</a:t>
            </a:fld>
            <a:endParaRPr lang="en-US"/>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pPr eaLnBrk="1" hangingPunct="1"/>
            <a:r>
              <a:rPr lang="en-US"/>
              <a:t>At some point, a very high total margin may prompt questioning about excessive charges by patients.</a:t>
            </a:r>
          </a:p>
        </p:txBody>
      </p:sp>
    </p:spTree>
    <p:extLst>
      <p:ext uri="{BB962C8B-B14F-4D97-AF65-F5344CB8AC3E}">
        <p14:creationId xmlns:p14="http://schemas.microsoft.com/office/powerpoint/2010/main" val="22751577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FAB5ABD8-3861-4FC0-8C00-51E0BFB43E93}" type="slidenum">
              <a:rPr lang="en-US" smtClean="0"/>
              <a:pPr/>
              <a:t>33</a:t>
            </a:fld>
            <a:endParaRPr lang="en-US"/>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r>
              <a:rPr lang="en-US"/>
              <a:t>If a CAH has recently made a large capital investment, then the total margin may turn negative because of greater depreciation charges.  Cash flow margin backs out depreciation, so it could be positive at the same time as the total margin is negative. </a:t>
            </a:r>
          </a:p>
        </p:txBody>
      </p:sp>
    </p:spTree>
    <p:extLst>
      <p:ext uri="{BB962C8B-B14F-4D97-AF65-F5344CB8AC3E}">
        <p14:creationId xmlns:p14="http://schemas.microsoft.com/office/powerpoint/2010/main" val="42086496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BFD5E33C-CB3E-4EBC-8653-7B6CCDEA0185}" type="slidenum">
              <a:rPr lang="en-US" smtClean="0"/>
              <a:pPr/>
              <a:t>34</a:t>
            </a:fld>
            <a:endParaRPr lang="en-US"/>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r>
              <a:rPr lang="en-US" dirty="0"/>
              <a:t>Net asset is the equity capital of a not-for-profit organization.  It is raised in two basic ways: 1) by receiving contributions and grants and 2) by earning an excess of revenues over expenses.</a:t>
            </a:r>
          </a:p>
        </p:txBody>
      </p:sp>
    </p:spTree>
    <p:extLst>
      <p:ext uri="{BB962C8B-B14F-4D97-AF65-F5344CB8AC3E}">
        <p14:creationId xmlns:p14="http://schemas.microsoft.com/office/powerpoint/2010/main" val="42825111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29EFAFA5-66D2-4E21-BD5F-37C0C22969AD}" type="slidenum">
              <a:rPr lang="en-US" smtClean="0"/>
              <a:pPr/>
              <a:t>35</a:t>
            </a:fld>
            <a:endParaRPr lang="en-US"/>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r>
              <a:rPr lang="en-US"/>
              <a:t>At some point, a very high total margin may prompt questioning about excessive charges by patients.</a:t>
            </a:r>
          </a:p>
        </p:txBody>
      </p:sp>
    </p:spTree>
    <p:extLst>
      <p:ext uri="{BB962C8B-B14F-4D97-AF65-F5344CB8AC3E}">
        <p14:creationId xmlns:p14="http://schemas.microsoft.com/office/powerpoint/2010/main" val="810238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29EFAFA5-66D2-4E21-BD5F-37C0C22969AD}" type="slidenum">
              <a:rPr lang="en-US" smtClean="0"/>
              <a:pPr/>
              <a:t>36</a:t>
            </a:fld>
            <a:endParaRPr lang="en-US"/>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r>
              <a:rPr lang="en-US"/>
              <a:t>At some point, a very high total margin may prompt questioning about excessive charges by patients.</a:t>
            </a:r>
          </a:p>
        </p:txBody>
      </p:sp>
    </p:spTree>
    <p:extLst>
      <p:ext uri="{BB962C8B-B14F-4D97-AF65-F5344CB8AC3E}">
        <p14:creationId xmlns:p14="http://schemas.microsoft.com/office/powerpoint/2010/main" val="40578880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29EFAFA5-66D2-4E21-BD5F-37C0C22969AD}" type="slidenum">
              <a:rPr lang="en-US" smtClean="0"/>
              <a:pPr/>
              <a:t>37</a:t>
            </a:fld>
            <a:endParaRPr lang="en-US"/>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r>
              <a:rPr lang="en-US"/>
              <a:t>At some point, a very high total margin may prompt questioning about excessive charges by patients.</a:t>
            </a:r>
          </a:p>
        </p:txBody>
      </p:sp>
    </p:spTree>
    <p:extLst>
      <p:ext uri="{BB962C8B-B14F-4D97-AF65-F5344CB8AC3E}">
        <p14:creationId xmlns:p14="http://schemas.microsoft.com/office/powerpoint/2010/main" val="23965718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A13CA349-F904-4C7A-AE7C-AB7A56135A42}" type="slidenum">
              <a:rPr lang="en-US" smtClean="0"/>
              <a:pPr/>
              <a:t>38</a:t>
            </a:fld>
            <a:endParaRPr lang="en-US"/>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r>
              <a:rPr lang="en-US"/>
              <a:t>At some point, a high current ratio may indicate under-investment in longer-term assets that typically yield higher returns.</a:t>
            </a:r>
          </a:p>
        </p:txBody>
      </p:sp>
    </p:spTree>
    <p:extLst>
      <p:ext uri="{BB962C8B-B14F-4D97-AF65-F5344CB8AC3E}">
        <p14:creationId xmlns:p14="http://schemas.microsoft.com/office/powerpoint/2010/main" val="23600662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8246D9D2-A25A-4956-BC7A-22918AC61A46}" type="slidenum">
              <a:rPr lang="en-US" smtClean="0"/>
              <a:pPr/>
              <a:t>39</a:t>
            </a:fld>
            <a:endParaRPr lang="en-US"/>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r>
              <a:rPr lang="en-US"/>
              <a:t>An organization with only 5 days cash on hand is in serious financial condition and is close to insolvency.</a:t>
            </a:r>
          </a:p>
        </p:txBody>
      </p:sp>
    </p:spTree>
    <p:extLst>
      <p:ext uri="{BB962C8B-B14F-4D97-AF65-F5344CB8AC3E}">
        <p14:creationId xmlns:p14="http://schemas.microsoft.com/office/powerpoint/2010/main" val="247076994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D64256FA-8393-4C85-9E13-9DBBADB949A4}" type="slidenum">
              <a:rPr lang="en-US" smtClean="0"/>
              <a:pPr/>
              <a:t>40</a:t>
            </a:fld>
            <a:endParaRPr lang="en-US"/>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r>
              <a:rPr lang="en-US"/>
              <a:t>Yes, but it may be due to factors beyond control of the organization, such as a change in government payment procedures.</a:t>
            </a:r>
          </a:p>
        </p:txBody>
      </p:sp>
    </p:spTree>
    <p:extLst>
      <p:ext uri="{BB962C8B-B14F-4D97-AF65-F5344CB8AC3E}">
        <p14:creationId xmlns:p14="http://schemas.microsoft.com/office/powerpoint/2010/main" val="4162002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EDFCBB06-93F5-4D20-A442-5C4DECB170BE}" type="slidenum">
              <a:rPr lang="en-US" smtClean="0"/>
              <a:pPr/>
              <a:t>4</a:t>
            </a:fld>
            <a:endParaRPr 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5373763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D64256FA-8393-4C85-9E13-9DBBADB949A4}" type="slidenum">
              <a:rPr lang="en-US" smtClean="0"/>
              <a:pPr/>
              <a:t>41</a:t>
            </a:fld>
            <a:endParaRPr lang="en-US"/>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r>
              <a:rPr lang="en-US" dirty="0"/>
              <a:t>Yes, but it may be due to factors beyond control of the organization, such as a change in government payment procedures. Days in gross accounts receivable greater than days in net accounts receivable may indicate that the allowances for doubtful accounts require analysis and possible adjustment</a:t>
            </a:r>
          </a:p>
        </p:txBody>
      </p:sp>
    </p:spTree>
    <p:extLst>
      <p:ext uri="{BB962C8B-B14F-4D97-AF65-F5344CB8AC3E}">
        <p14:creationId xmlns:p14="http://schemas.microsoft.com/office/powerpoint/2010/main" val="373667474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864160A6-4EB4-4D76-B38A-F38E1F4038C6}" type="slidenum">
              <a:rPr lang="en-US" smtClean="0"/>
              <a:pPr/>
              <a:t>42</a:t>
            </a:fld>
            <a:endParaRPr lang="en-US"/>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pPr eaLnBrk="1" hangingPunct="1"/>
            <a:r>
              <a:rPr lang="en-US"/>
              <a:t>At some point, very low equity financing may indicate that an organization is not replacing its assets or acquiring new assets at an appropriate rate.</a:t>
            </a:r>
          </a:p>
        </p:txBody>
      </p:sp>
    </p:spTree>
    <p:extLst>
      <p:ext uri="{BB962C8B-B14F-4D97-AF65-F5344CB8AC3E}">
        <p14:creationId xmlns:p14="http://schemas.microsoft.com/office/powerpoint/2010/main" val="362576495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98C50929-446D-4891-BF97-42B5302AEE66}" type="slidenum">
              <a:rPr lang="en-US" smtClean="0"/>
              <a:pPr/>
              <a:t>43</a:t>
            </a:fld>
            <a:endParaRPr lang="en-US"/>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pPr eaLnBrk="1" hangingPunct="1"/>
            <a:r>
              <a:rPr lang="en-US"/>
              <a:t>Debt service coverage cannot be calculated for an organization with no debt.</a:t>
            </a:r>
          </a:p>
        </p:txBody>
      </p:sp>
    </p:spTree>
    <p:extLst>
      <p:ext uri="{BB962C8B-B14F-4D97-AF65-F5344CB8AC3E}">
        <p14:creationId xmlns:p14="http://schemas.microsoft.com/office/powerpoint/2010/main" val="227922740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AA8689CC-0277-40F4-B6A7-D8B61DB59CFC}" type="slidenum">
              <a:rPr lang="en-US" smtClean="0"/>
              <a:pPr/>
              <a:t>44</a:t>
            </a:fld>
            <a:endParaRPr lang="en-US"/>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eaLnBrk="1" hangingPunct="1"/>
            <a:r>
              <a:rPr lang="en-US"/>
              <a:t>Same answer as equity financing ratio.</a:t>
            </a:r>
          </a:p>
        </p:txBody>
      </p:sp>
    </p:spTree>
    <p:extLst>
      <p:ext uri="{BB962C8B-B14F-4D97-AF65-F5344CB8AC3E}">
        <p14:creationId xmlns:p14="http://schemas.microsoft.com/office/powerpoint/2010/main" val="429226869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A5FCAB48-A68B-42C2-A490-2B4828D6B32B}" type="slidenum">
              <a:rPr lang="en-US" smtClean="0"/>
              <a:pPr/>
              <a:t>45</a:t>
            </a:fld>
            <a:endParaRPr lang="en-US"/>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45900440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9CFBD2B9-87F6-4DAD-BDA9-A679A030FA37}" type="slidenum">
              <a:rPr lang="en-US" smtClean="0"/>
              <a:pPr/>
              <a:t>46</a:t>
            </a:fld>
            <a:endParaRPr lang="en-US"/>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2987697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406AD12D-709A-487B-BE25-645A5C9F9B2D}" type="slidenum">
              <a:rPr lang="en-US" smtClean="0"/>
              <a:pPr/>
              <a:t>47</a:t>
            </a:fld>
            <a:endParaRPr lang="en-US"/>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41664093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A1E9258D-A4DE-4C37-AA87-050F8319AFB5}" type="slidenum">
              <a:rPr lang="en-US" smtClean="0"/>
              <a:pPr/>
              <a:t>48</a:t>
            </a:fld>
            <a:endParaRPr lang="en-US"/>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89720257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10972B35-2008-4CEA-9C5A-DDD6FCF44ABC}" type="slidenum">
              <a:rPr lang="en-US" smtClean="0"/>
              <a:pPr/>
              <a:t>49</a:t>
            </a:fld>
            <a:endParaRPr lang="en-US"/>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14147868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17D8563D-735E-4574-AA5F-6F57503EBE72}" type="slidenum">
              <a:rPr lang="en-US" smtClean="0"/>
              <a:pPr/>
              <a:t>50</a:t>
            </a:fld>
            <a:endParaRPr lang="en-US"/>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552601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74381B4D-6848-4F35-9AD0-5224CF71DF83}" type="slidenum">
              <a:rPr lang="en-US" smtClean="0"/>
              <a:pPr/>
              <a:t>5</a:t>
            </a:fld>
            <a:endParaRPr 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02115464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372377D5-F63A-4A9A-A2B8-56C05A457EF1}" type="slidenum">
              <a:rPr lang="en-US" smtClean="0"/>
              <a:pPr/>
              <a:t>51</a:t>
            </a:fld>
            <a:endParaRPr lang="en-US"/>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02375839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17D8563D-735E-4574-AA5F-6F57503EBE72}" type="slidenum">
              <a:rPr lang="en-US" smtClean="0"/>
              <a:pPr/>
              <a:t>52</a:t>
            </a:fld>
            <a:endParaRPr lang="en-US"/>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55070225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17D8563D-735E-4574-AA5F-6F57503EBE72}" type="slidenum">
              <a:rPr lang="en-US" smtClean="0"/>
              <a:pPr/>
              <a:t>53</a:t>
            </a:fld>
            <a:endParaRPr lang="en-US"/>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8808545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17D8563D-735E-4574-AA5F-6F57503EBE72}" type="slidenum">
              <a:rPr lang="en-US" smtClean="0"/>
              <a:pPr/>
              <a:t>54</a:t>
            </a:fld>
            <a:endParaRPr lang="en-US"/>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24858489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17D8563D-735E-4574-AA5F-6F57503EBE72}" type="slidenum">
              <a:rPr lang="en-US" smtClean="0"/>
              <a:pPr/>
              <a:t>55</a:t>
            </a:fld>
            <a:endParaRPr lang="en-US"/>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16091175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A160CB04-3739-438C-98EB-B6184EF16ADF}" type="slidenum">
              <a:rPr lang="en-US" smtClean="0"/>
              <a:pPr/>
              <a:t>56</a:t>
            </a:fld>
            <a:endParaRPr lang="en-US"/>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14137352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865FAD97-983D-4342-9BB6-3F434BCA6668}" type="slidenum">
              <a:rPr lang="en-US" smtClean="0"/>
              <a:pPr/>
              <a:t>57</a:t>
            </a:fld>
            <a:endParaRPr lang="en-US"/>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02490052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865FAD97-983D-4342-9BB6-3F434BCA6668}" type="slidenum">
              <a:rPr lang="en-US" smtClean="0">
                <a:solidFill>
                  <a:prstClr val="black"/>
                </a:solidFill>
              </a:rPr>
              <a:pPr/>
              <a:t>58</a:t>
            </a:fld>
            <a:endParaRPr lang="en-US">
              <a:solidFill>
                <a:prstClr val="black"/>
              </a:solidFill>
            </a:endParaRPr>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43477972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800772B1-68C5-4EBB-99C1-090137974A01}" type="slidenum">
              <a:rPr lang="en-US" smtClean="0"/>
              <a:pPr/>
              <a:t>59</a:t>
            </a:fld>
            <a:endParaRPr lang="en-US"/>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22536923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32B2E96C-957F-4FE1-8325-97317553B352}" type="slidenum">
              <a:rPr lang="en-US" smtClean="0"/>
              <a:pPr/>
              <a:t>60</a:t>
            </a:fld>
            <a:endParaRPr lang="en-US"/>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54170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856D6C14-9181-41AB-A6FA-71F36048A990}" type="slidenum">
              <a:rPr lang="en-US" smtClean="0"/>
              <a:pPr/>
              <a:t>6</a:t>
            </a:fld>
            <a:endParaRPr 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r>
              <a:rPr lang="en-US"/>
              <a:t>EVA is Economic Value Added, MVA is Market Value Added, Dupont refers to the Dupont equation, MDA is multiple discriminant analysis, and FSI is the Financial Strength Index developed by Cleverly.</a:t>
            </a:r>
          </a:p>
        </p:txBody>
      </p:sp>
    </p:spTree>
    <p:extLst>
      <p:ext uri="{BB962C8B-B14F-4D97-AF65-F5344CB8AC3E}">
        <p14:creationId xmlns:p14="http://schemas.microsoft.com/office/powerpoint/2010/main" val="353545183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17D8563D-735E-4574-AA5F-6F57503EBE72}" type="slidenum">
              <a:rPr lang="en-US" smtClean="0"/>
              <a:pPr/>
              <a:t>61</a:t>
            </a:fld>
            <a:endParaRPr lang="en-US"/>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83898914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17D8563D-735E-4574-AA5F-6F57503EBE72}" type="slidenum">
              <a:rPr lang="en-US" smtClean="0"/>
              <a:pPr/>
              <a:t>62</a:t>
            </a:fld>
            <a:endParaRPr lang="en-US"/>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868798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829E4EB9-D090-4FC9-A932-5D44DF13BD4E}" type="slidenum">
              <a:rPr lang="en-US" smtClean="0"/>
              <a:pPr/>
              <a:t>63</a:t>
            </a:fld>
            <a:endParaRPr lang="en-US"/>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5130011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500DFD19-5FC7-491C-9797-DAE5CFEBE1D9}" type="slidenum">
              <a:rPr lang="en-US" smtClean="0"/>
              <a:pPr/>
              <a:t>64</a:t>
            </a:fld>
            <a:endParaRPr lang="en-US"/>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25030525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5621E74E-7B19-4E7B-BCAD-2FD34A7C0973}" type="slidenum">
              <a:rPr lang="en-US" smtClean="0"/>
              <a:pPr/>
              <a:t>65</a:t>
            </a:fld>
            <a:endParaRPr lang="en-US"/>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5430630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50328ECE-5C6B-4145-B02F-9D2A0B0619F9}" type="slidenum">
              <a:rPr lang="en-US" smtClean="0"/>
              <a:pPr/>
              <a:t>66</a:t>
            </a:fld>
            <a:endParaRPr lang="en-US"/>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87581059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A6D61C43-F107-4150-92EC-A52CFF45CAFE}" type="slidenum">
              <a:rPr lang="en-US" smtClean="0"/>
              <a:pPr/>
              <a:t>67</a:t>
            </a:fld>
            <a:endParaRPr lang="en-US"/>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92105683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5F5B77DA-E69D-48C0-8EFD-44C63E44CF18}" type="slidenum">
              <a:rPr lang="en-US" smtClean="0"/>
              <a:pPr/>
              <a:t>68</a:t>
            </a:fld>
            <a:endParaRPr lang="en-US"/>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70717456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F517A642-87C7-4536-81B4-3E3B7C2CB094}" type="slidenum">
              <a:rPr lang="en-US" smtClean="0"/>
              <a:pPr/>
              <a:t>69</a:t>
            </a:fld>
            <a:endParaRPr lang="en-US"/>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39788761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49C240F9-A7BB-489D-B206-EA4BB0630CC8}" type="slidenum">
              <a:rPr lang="en-US" smtClean="0"/>
              <a:pPr/>
              <a:t>70</a:t>
            </a:fld>
            <a:endParaRPr lang="en-US"/>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807268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CE5460B3-CB7E-416A-AB51-246886226EFE}" type="slidenum">
              <a:rPr lang="en-US" smtClean="0"/>
              <a:pPr/>
              <a:t>7</a:t>
            </a:fld>
            <a:endParaRPr 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777771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28B144AF-9CC1-429D-AE56-06F39BDF6C8B}" type="slidenum">
              <a:rPr lang="en-US" smtClean="0"/>
              <a:pPr/>
              <a:t>71</a:t>
            </a:fld>
            <a:endParaRPr lang="en-US"/>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52310419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E17E646A-5D4A-42F8-9420-8F39BEF50C95}" type="slidenum">
              <a:rPr lang="en-US" smtClean="0"/>
              <a:pPr/>
              <a:t>72</a:t>
            </a:fld>
            <a:endParaRPr lang="en-US"/>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56653090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p>
            <a:fld id="{096CCDBB-0F7A-4457-A192-3E0A8B9A9FBA}" type="slidenum">
              <a:rPr lang="en-US" smtClean="0"/>
              <a:pPr/>
              <a:t>73</a:t>
            </a:fld>
            <a:endParaRPr lang="en-US"/>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4885057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fld id="{3978AD15-1610-45D5-AD51-7BEA67260490}" type="slidenum">
              <a:rPr lang="en-US" smtClean="0"/>
              <a:pPr/>
              <a:t>74</a:t>
            </a:fld>
            <a:endParaRPr lang="en-US"/>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20965304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204956FF-3A2F-4031-8D91-144547A6D968}" type="slidenum">
              <a:rPr lang="en-US" smtClean="0"/>
              <a:pPr/>
              <a:t>75</a:t>
            </a:fld>
            <a:endParaRPr lang="en-US"/>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6154259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1F79EC4C-36B7-478F-A709-BAFD39F1A99A}" type="slidenum">
              <a:rPr lang="en-US" smtClean="0"/>
              <a:pPr/>
              <a:t>76</a:t>
            </a:fld>
            <a:endParaRPr lang="en-US"/>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65994636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p:spPr>
        <p:txBody>
          <a:bodyPr/>
          <a:lstStyle/>
          <a:p>
            <a:fld id="{F6B7880E-090B-4831-A034-697C313413A2}" type="slidenum">
              <a:rPr lang="en-US" smtClean="0"/>
              <a:pPr/>
              <a:t>77</a:t>
            </a:fld>
            <a:endParaRPr lang="en-US"/>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525337219"/>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p>
            <a:fld id="{82F934FF-A0FD-4AD7-8D9E-5FD774ADD021}" type="slidenum">
              <a:rPr lang="en-US" smtClean="0"/>
              <a:pPr/>
              <a:t>78</a:t>
            </a:fld>
            <a:endParaRPr lang="en-US"/>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738842484"/>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D2BA2A3C-108F-4F2A-BC46-3998818E486F}" type="slidenum">
              <a:rPr lang="en-US" smtClean="0"/>
              <a:pPr/>
              <a:t>79</a:t>
            </a:fld>
            <a:endParaRPr lang="en-US"/>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07109201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fld id="{54040070-C8AF-4CC1-B87C-A31468849AC5}" type="slidenum">
              <a:rPr lang="en-US" smtClean="0"/>
              <a:pPr/>
              <a:t>80</a:t>
            </a:fld>
            <a:endParaRPr lang="en-US"/>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827412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E42792EB-4646-4B87-90F8-A4F9B114D393}" type="slidenum">
              <a:rPr lang="en-US" smtClean="0"/>
              <a:pPr/>
              <a:t>8</a:t>
            </a:fld>
            <a:endParaRPr 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2645376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p>
            <a:fld id="{89637685-9F0A-4F51-AC78-D431C289F1A5}" type="slidenum">
              <a:rPr lang="en-US" smtClean="0"/>
              <a:pPr/>
              <a:t>81</a:t>
            </a:fld>
            <a:endParaRPr lang="en-US"/>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564769878"/>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p>
            <a:fld id="{EF2F96FE-9664-43C0-BD5A-F3AA7AB7419C}" type="slidenum">
              <a:rPr lang="en-US" smtClean="0"/>
              <a:pPr/>
              <a:t>82</a:t>
            </a:fld>
            <a:endParaRPr lang="en-US"/>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46064656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p:spPr>
        <p:txBody>
          <a:bodyPr/>
          <a:lstStyle/>
          <a:p>
            <a:fld id="{E55C235D-9C98-4C98-8008-3C5468ECF96D}" type="slidenum">
              <a:rPr lang="en-US" smtClean="0"/>
              <a:pPr/>
              <a:t>83</a:t>
            </a:fld>
            <a:endParaRPr lang="en-US"/>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69653956"/>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p:spPr>
        <p:txBody>
          <a:bodyPr/>
          <a:lstStyle/>
          <a:p>
            <a:fld id="{B9B39718-66A1-4A82-AA0B-B6F27D87C4EB}" type="slidenum">
              <a:rPr lang="en-US" smtClean="0"/>
              <a:pPr/>
              <a:t>84</a:t>
            </a:fld>
            <a:endParaRPr lang="en-US"/>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53050429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p:spPr>
        <p:txBody>
          <a:bodyPr/>
          <a:lstStyle/>
          <a:p>
            <a:fld id="{9CB54F13-7E74-46BE-B973-C76727943468}" type="slidenum">
              <a:rPr lang="en-US" smtClean="0"/>
              <a:pPr/>
              <a:t>85</a:t>
            </a:fld>
            <a:endParaRPr lang="en-US"/>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277558904"/>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p:spPr>
        <p:txBody>
          <a:bodyPr/>
          <a:lstStyle/>
          <a:p>
            <a:fld id="{C3130E9C-C8A8-4329-A905-515772843993}" type="slidenum">
              <a:rPr lang="en-US" smtClean="0"/>
              <a:pPr/>
              <a:t>86</a:t>
            </a:fld>
            <a:endParaRPr lang="en-US"/>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70674733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p:spPr>
        <p:txBody>
          <a:bodyPr/>
          <a:lstStyle/>
          <a:p>
            <a:fld id="{82349644-7B50-46FF-8D72-7FE33476E73A}" type="slidenum">
              <a:rPr lang="en-US" smtClean="0"/>
              <a:pPr/>
              <a:t>87</a:t>
            </a:fld>
            <a:endParaRPr lang="en-US"/>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134647581"/>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p>
            <a:fld id="{D7209315-82E6-4A4B-9578-379838876BDC}" type="slidenum">
              <a:rPr lang="en-US" smtClean="0"/>
              <a:pPr/>
              <a:t>88</a:t>
            </a:fld>
            <a:endParaRPr lang="en-US"/>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a:ln/>
        </p:spPr>
        <p:txBody>
          <a:bodyPr/>
          <a:lstStyle/>
          <a:p>
            <a:pPr eaLnBrk="1" hangingPunct="1"/>
            <a:r>
              <a:rPr lang="en-US" dirty="0"/>
              <a:t>7. Percentiles?</a:t>
            </a:r>
          </a:p>
        </p:txBody>
      </p:sp>
    </p:spTree>
    <p:extLst>
      <p:ext uri="{BB962C8B-B14F-4D97-AF65-F5344CB8AC3E}">
        <p14:creationId xmlns:p14="http://schemas.microsoft.com/office/powerpoint/2010/main" val="2776839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3227F8C7-C074-4426-8226-2C979CA117DE}" type="slidenum">
              <a:rPr lang="en-US" smtClean="0"/>
              <a:pPr/>
              <a:t>9</a:t>
            </a:fld>
            <a:endParaRPr 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142108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71304" y="2351313"/>
            <a:ext cx="6486896" cy="1436915"/>
          </a:xfrm>
          <a:prstGeom prst="rect">
            <a:avLst/>
          </a:prstGeom>
        </p:spPr>
        <p:txBody>
          <a:bodyPr/>
          <a:lstStyle>
            <a:lvl1pPr algn="l">
              <a:defRPr sz="3200" b="1">
                <a:solidFill>
                  <a:srgbClr val="003768"/>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l">
              <a:buNone/>
              <a:defRPr sz="2400" b="1">
                <a:solidFill>
                  <a:srgbClr val="003768"/>
                </a:solidFill>
                <a:latin typeface="Segoe UI" panose="020B0502040204020203" pitchFamily="34" charset="0"/>
                <a:cs typeface="Segoe UI" panose="020B050204020402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a:p>
            <a:endParaRPr lang="en-US" dirty="0"/>
          </a:p>
        </p:txBody>
      </p:sp>
      <p:sp>
        <p:nvSpPr>
          <p:cNvPr id="5" name="Date Placeholder 3"/>
          <p:cNvSpPr>
            <a:spLocks noGrp="1"/>
          </p:cNvSpPr>
          <p:nvPr>
            <p:ph type="dt" sz="half" idx="10"/>
          </p:nvPr>
        </p:nvSpPr>
        <p:spPr>
          <a:xfrm>
            <a:off x="1460663" y="5786335"/>
            <a:ext cx="5795159" cy="365125"/>
          </a:xfrm>
          <a:prstGeom prst="rect">
            <a:avLst/>
          </a:prstGeom>
        </p:spPr>
        <p:txBody>
          <a:bodyPr/>
          <a:lstStyle>
            <a:lvl1pPr algn="ctr">
              <a:defRPr>
                <a:solidFill>
                  <a:srgbClr val="003768"/>
                </a:solidFill>
                <a:latin typeface="Segoe UI" panose="020B0502040204020203" pitchFamily="34" charset="0"/>
                <a:cs typeface="Segoe UI" panose="020B0502040204020203" pitchFamily="34" charset="0"/>
              </a:defRPr>
            </a:lvl1pPr>
          </a:lstStyle>
          <a:p>
            <a:r>
              <a:rPr lang="en-US" dirty="0"/>
              <a:t>August 1, 2016</a:t>
            </a:r>
          </a:p>
        </p:txBody>
      </p:sp>
    </p:spTree>
    <p:extLst>
      <p:ext uri="{BB962C8B-B14F-4D97-AF65-F5344CB8AC3E}">
        <p14:creationId xmlns:p14="http://schemas.microsoft.com/office/powerpoint/2010/main" val="2238033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15923" y="2178939"/>
            <a:ext cx="8229600" cy="1143000"/>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66925" y="3093441"/>
            <a:ext cx="8229600" cy="4525963"/>
          </a:xfrm>
          <a:prstGeom prst="rect">
            <a:avLst/>
          </a:prstGeo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t>3/27/24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t>‹#›</a:t>
            </a:fld>
            <a:endParaRPr lang="en-US"/>
          </a:p>
        </p:txBody>
      </p:sp>
    </p:spTree>
    <p:extLst>
      <p:ext uri="{BB962C8B-B14F-4D97-AF65-F5344CB8AC3E}">
        <p14:creationId xmlns:p14="http://schemas.microsoft.com/office/powerpoint/2010/main" val="353037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t>3/27/24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t>‹#›</a:t>
            </a:fld>
            <a:endParaRPr lang="en-US"/>
          </a:p>
        </p:txBody>
      </p:sp>
    </p:spTree>
    <p:extLst>
      <p:ext uri="{BB962C8B-B14F-4D97-AF65-F5344CB8AC3E}">
        <p14:creationId xmlns:p14="http://schemas.microsoft.com/office/powerpoint/2010/main" val="808565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80654" y="170996"/>
            <a:ext cx="7555675" cy="992785"/>
          </a:xfrm>
          <a:prstGeom prst="rect">
            <a:avLst/>
          </a:prstGeom>
        </p:spPr>
        <p:txBody>
          <a:bodyPr/>
          <a:lstStyle>
            <a:lvl1pPr algn="l">
              <a:defRPr sz="4000" b="1">
                <a:solidFill>
                  <a:srgbClr val="003768"/>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4" name="Content Placeholder 2"/>
          <p:cNvSpPr>
            <a:spLocks noGrp="1"/>
          </p:cNvSpPr>
          <p:nvPr>
            <p:ph idx="10"/>
          </p:nvPr>
        </p:nvSpPr>
        <p:spPr>
          <a:xfrm>
            <a:off x="334416" y="1543793"/>
            <a:ext cx="8229600" cy="4733700"/>
          </a:xfrm>
          <a:prstGeom prst="rect">
            <a:avLst/>
          </a:prstGeom>
        </p:spPr>
        <p:txBody>
          <a:bodyPr/>
          <a:lstStyle>
            <a:lvl1pPr>
              <a:defRPr sz="2400">
                <a:solidFill>
                  <a:srgbClr val="003768"/>
                </a:solidFill>
                <a:latin typeface="Segoe UI" panose="020B0502040204020203" pitchFamily="34" charset="0"/>
                <a:cs typeface="Segoe UI" panose="020B0502040204020203" pitchFamily="34" charset="0"/>
              </a:defRPr>
            </a:lvl1pPr>
            <a:lvl2pPr>
              <a:defRPr sz="2000"/>
            </a:lvl2pPr>
            <a:lvl3pPr>
              <a:defRPr sz="1800"/>
            </a:lvl3pPr>
            <a:lvl4pPr>
              <a:defRPr sz="16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878055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7559266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t>3/27/24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t>‹#›</a:t>
            </a:fld>
            <a:endParaRPr lang="en-US"/>
          </a:p>
        </p:txBody>
      </p:sp>
    </p:spTree>
    <p:extLst>
      <p:ext uri="{BB962C8B-B14F-4D97-AF65-F5344CB8AC3E}">
        <p14:creationId xmlns:p14="http://schemas.microsoft.com/office/powerpoint/2010/main" val="4034596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15923" y="2178939"/>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t>3/27/24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t>‹#›</a:t>
            </a:fld>
            <a:endParaRPr lang="en-US"/>
          </a:p>
        </p:txBody>
      </p:sp>
    </p:spTree>
    <p:extLst>
      <p:ext uri="{BB962C8B-B14F-4D97-AF65-F5344CB8AC3E}">
        <p14:creationId xmlns:p14="http://schemas.microsoft.com/office/powerpoint/2010/main" val="2919480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5923" y="2178939"/>
            <a:ext cx="8229600" cy="1143000"/>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t>3/27/24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t>‹#›</a:t>
            </a:fld>
            <a:endParaRPr lang="en-US"/>
          </a:p>
        </p:txBody>
      </p:sp>
    </p:spTree>
    <p:extLst>
      <p:ext uri="{BB962C8B-B14F-4D97-AF65-F5344CB8AC3E}">
        <p14:creationId xmlns:p14="http://schemas.microsoft.com/office/powerpoint/2010/main" val="4390488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15923" y="2178939"/>
            <a:ext cx="8229600" cy="1143000"/>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t>3/27/24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t>‹#›</a:t>
            </a:fld>
            <a:endParaRPr lang="en-US"/>
          </a:p>
        </p:txBody>
      </p:sp>
    </p:spTree>
    <p:extLst>
      <p:ext uri="{BB962C8B-B14F-4D97-AF65-F5344CB8AC3E}">
        <p14:creationId xmlns:p14="http://schemas.microsoft.com/office/powerpoint/2010/main" val="21221849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t>3/27/24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t>‹#›</a:t>
            </a:fld>
            <a:endParaRPr lang="en-US"/>
          </a:p>
        </p:txBody>
      </p:sp>
    </p:spTree>
    <p:extLst>
      <p:ext uri="{BB962C8B-B14F-4D97-AF65-F5344CB8AC3E}">
        <p14:creationId xmlns:p14="http://schemas.microsoft.com/office/powerpoint/2010/main" val="13085356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t>3/27/24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t>‹#›</a:t>
            </a:fld>
            <a:endParaRPr lang="en-US"/>
          </a:p>
        </p:txBody>
      </p:sp>
    </p:spTree>
    <p:extLst>
      <p:ext uri="{BB962C8B-B14F-4D97-AF65-F5344CB8AC3E}">
        <p14:creationId xmlns:p14="http://schemas.microsoft.com/office/powerpoint/2010/main" val="141814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5923" y="2178939"/>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66925" y="3093441"/>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t>3/27/24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t>‹#›</a:t>
            </a:fld>
            <a:endParaRPr lang="en-US"/>
          </a:p>
        </p:txBody>
      </p:sp>
    </p:spTree>
    <p:extLst>
      <p:ext uri="{BB962C8B-B14F-4D97-AF65-F5344CB8AC3E}">
        <p14:creationId xmlns:p14="http://schemas.microsoft.com/office/powerpoint/2010/main" val="7774905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t>3/27/24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t>‹#›</a:t>
            </a:fld>
            <a:endParaRPr lang="en-US"/>
          </a:p>
        </p:txBody>
      </p:sp>
    </p:spTree>
    <p:extLst>
      <p:ext uri="{BB962C8B-B14F-4D97-AF65-F5344CB8AC3E}">
        <p14:creationId xmlns:p14="http://schemas.microsoft.com/office/powerpoint/2010/main" val="41504600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15923" y="2178939"/>
            <a:ext cx="8229600" cy="1143000"/>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66925" y="3093441"/>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t>3/27/24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t>‹#›</a:t>
            </a:fld>
            <a:endParaRPr lang="en-US"/>
          </a:p>
        </p:txBody>
      </p:sp>
    </p:spTree>
    <p:extLst>
      <p:ext uri="{BB962C8B-B14F-4D97-AF65-F5344CB8AC3E}">
        <p14:creationId xmlns:p14="http://schemas.microsoft.com/office/powerpoint/2010/main" val="34883416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t>3/27/24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t>‹#›</a:t>
            </a:fld>
            <a:endParaRPr lang="en-US"/>
          </a:p>
        </p:txBody>
      </p:sp>
    </p:spTree>
    <p:extLst>
      <p:ext uri="{BB962C8B-B14F-4D97-AF65-F5344CB8AC3E}">
        <p14:creationId xmlns:p14="http://schemas.microsoft.com/office/powerpoint/2010/main" val="32546131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BF07D4E-FBB5-4337-90BF-52AFAAFD17A5}" type="datetimeFigureOut">
              <a:rPr lang="en-US" smtClean="0"/>
              <a:t>3/27/24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543A3-D0D8-4F09-AA22-FB7F8B7B324E}" type="slidenum">
              <a:rPr lang="en-US" smtClean="0"/>
              <a:t>‹#›</a:t>
            </a:fld>
            <a:endParaRPr lang="en-US"/>
          </a:p>
        </p:txBody>
      </p:sp>
    </p:spTree>
    <p:extLst>
      <p:ext uri="{BB962C8B-B14F-4D97-AF65-F5344CB8AC3E}">
        <p14:creationId xmlns:p14="http://schemas.microsoft.com/office/powerpoint/2010/main" val="3350324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F07D4E-FBB5-4337-90BF-52AFAAFD17A5}" type="datetimeFigureOut">
              <a:rPr lang="en-US" smtClean="0"/>
              <a:t>3/27/24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543A3-D0D8-4F09-AA22-FB7F8B7B324E}" type="slidenum">
              <a:rPr lang="en-US" smtClean="0"/>
              <a:t>‹#›</a:t>
            </a:fld>
            <a:endParaRPr lang="en-US"/>
          </a:p>
        </p:txBody>
      </p:sp>
    </p:spTree>
    <p:extLst>
      <p:ext uri="{BB962C8B-B14F-4D97-AF65-F5344CB8AC3E}">
        <p14:creationId xmlns:p14="http://schemas.microsoft.com/office/powerpoint/2010/main" val="1337295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F07D4E-FBB5-4337-90BF-52AFAAFD17A5}" type="datetimeFigureOut">
              <a:rPr lang="en-US" smtClean="0"/>
              <a:t>3/27/24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543A3-D0D8-4F09-AA22-FB7F8B7B324E}" type="slidenum">
              <a:rPr lang="en-US" smtClean="0"/>
              <a:t>‹#›</a:t>
            </a:fld>
            <a:endParaRPr lang="en-US"/>
          </a:p>
        </p:txBody>
      </p:sp>
    </p:spTree>
    <p:extLst>
      <p:ext uri="{BB962C8B-B14F-4D97-AF65-F5344CB8AC3E}">
        <p14:creationId xmlns:p14="http://schemas.microsoft.com/office/powerpoint/2010/main" val="27736732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BF07D4E-FBB5-4337-90BF-52AFAAFD17A5}" type="datetimeFigureOut">
              <a:rPr lang="en-US" smtClean="0"/>
              <a:t>3/27/24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543A3-D0D8-4F09-AA22-FB7F8B7B324E}" type="slidenum">
              <a:rPr lang="en-US" smtClean="0"/>
              <a:t>‹#›</a:t>
            </a:fld>
            <a:endParaRPr lang="en-US"/>
          </a:p>
        </p:txBody>
      </p:sp>
    </p:spTree>
    <p:extLst>
      <p:ext uri="{BB962C8B-B14F-4D97-AF65-F5344CB8AC3E}">
        <p14:creationId xmlns:p14="http://schemas.microsoft.com/office/powerpoint/2010/main" val="42895630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F07D4E-FBB5-4337-90BF-52AFAAFD17A5}" type="datetimeFigureOut">
              <a:rPr lang="en-US" smtClean="0"/>
              <a:t>3/27/24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9543A3-D0D8-4F09-AA22-FB7F8B7B324E}" type="slidenum">
              <a:rPr lang="en-US" smtClean="0"/>
              <a:t>‹#›</a:t>
            </a:fld>
            <a:endParaRPr lang="en-US"/>
          </a:p>
        </p:txBody>
      </p:sp>
    </p:spTree>
    <p:extLst>
      <p:ext uri="{BB962C8B-B14F-4D97-AF65-F5344CB8AC3E}">
        <p14:creationId xmlns:p14="http://schemas.microsoft.com/office/powerpoint/2010/main" val="19086835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BF07D4E-FBB5-4337-90BF-52AFAAFD17A5}" type="datetimeFigureOut">
              <a:rPr lang="en-US" smtClean="0"/>
              <a:t>3/27/24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9543A3-D0D8-4F09-AA22-FB7F8B7B324E}" type="slidenum">
              <a:rPr lang="en-US" smtClean="0"/>
              <a:t>‹#›</a:t>
            </a:fld>
            <a:endParaRPr lang="en-US"/>
          </a:p>
        </p:txBody>
      </p:sp>
    </p:spTree>
    <p:extLst>
      <p:ext uri="{BB962C8B-B14F-4D97-AF65-F5344CB8AC3E}">
        <p14:creationId xmlns:p14="http://schemas.microsoft.com/office/powerpoint/2010/main" val="24903353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F07D4E-FBB5-4337-90BF-52AFAAFD17A5}" type="datetimeFigureOut">
              <a:rPr lang="en-US" smtClean="0"/>
              <a:t>3/27/24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9543A3-D0D8-4F09-AA22-FB7F8B7B324E}" type="slidenum">
              <a:rPr lang="en-US" smtClean="0"/>
              <a:t>‹#›</a:t>
            </a:fld>
            <a:endParaRPr lang="en-US"/>
          </a:p>
        </p:txBody>
      </p:sp>
    </p:spTree>
    <p:extLst>
      <p:ext uri="{BB962C8B-B14F-4D97-AF65-F5344CB8AC3E}">
        <p14:creationId xmlns:p14="http://schemas.microsoft.com/office/powerpoint/2010/main" val="3779558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t>3/27/24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t>‹#›</a:t>
            </a:fld>
            <a:endParaRPr lang="en-US"/>
          </a:p>
        </p:txBody>
      </p:sp>
    </p:spTree>
    <p:extLst>
      <p:ext uri="{BB962C8B-B14F-4D97-AF65-F5344CB8AC3E}">
        <p14:creationId xmlns:p14="http://schemas.microsoft.com/office/powerpoint/2010/main" val="27029391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F07D4E-FBB5-4337-90BF-52AFAAFD17A5}" type="datetimeFigureOut">
              <a:rPr lang="en-US" smtClean="0"/>
              <a:t>3/27/24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543A3-D0D8-4F09-AA22-FB7F8B7B324E}" type="slidenum">
              <a:rPr lang="en-US" smtClean="0"/>
              <a:t>‹#›</a:t>
            </a:fld>
            <a:endParaRPr lang="en-US"/>
          </a:p>
        </p:txBody>
      </p:sp>
    </p:spTree>
    <p:extLst>
      <p:ext uri="{BB962C8B-B14F-4D97-AF65-F5344CB8AC3E}">
        <p14:creationId xmlns:p14="http://schemas.microsoft.com/office/powerpoint/2010/main" val="13364733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F07D4E-FBB5-4337-90BF-52AFAAFD17A5}" type="datetimeFigureOut">
              <a:rPr lang="en-US" smtClean="0"/>
              <a:t>3/27/24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543A3-D0D8-4F09-AA22-FB7F8B7B324E}" type="slidenum">
              <a:rPr lang="en-US" smtClean="0"/>
              <a:t>‹#›</a:t>
            </a:fld>
            <a:endParaRPr lang="en-US"/>
          </a:p>
        </p:txBody>
      </p:sp>
    </p:spTree>
    <p:extLst>
      <p:ext uri="{BB962C8B-B14F-4D97-AF65-F5344CB8AC3E}">
        <p14:creationId xmlns:p14="http://schemas.microsoft.com/office/powerpoint/2010/main" val="302979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F07D4E-FBB5-4337-90BF-52AFAAFD17A5}" type="datetimeFigureOut">
              <a:rPr lang="en-US" smtClean="0"/>
              <a:t>3/27/24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543A3-D0D8-4F09-AA22-FB7F8B7B324E}" type="slidenum">
              <a:rPr lang="en-US" smtClean="0"/>
              <a:t>‹#›</a:t>
            </a:fld>
            <a:endParaRPr lang="en-US"/>
          </a:p>
        </p:txBody>
      </p:sp>
    </p:spTree>
    <p:extLst>
      <p:ext uri="{BB962C8B-B14F-4D97-AF65-F5344CB8AC3E}">
        <p14:creationId xmlns:p14="http://schemas.microsoft.com/office/powerpoint/2010/main" val="23633711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F07D4E-FBB5-4337-90BF-52AFAAFD17A5}" type="datetimeFigureOut">
              <a:rPr lang="en-US" smtClean="0"/>
              <a:t>3/27/24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543A3-D0D8-4F09-AA22-FB7F8B7B324E}" type="slidenum">
              <a:rPr lang="en-US" smtClean="0"/>
              <a:t>‹#›</a:t>
            </a:fld>
            <a:endParaRPr lang="en-US"/>
          </a:p>
        </p:txBody>
      </p:sp>
    </p:spTree>
    <p:extLst>
      <p:ext uri="{BB962C8B-B14F-4D97-AF65-F5344CB8AC3E}">
        <p14:creationId xmlns:p14="http://schemas.microsoft.com/office/powerpoint/2010/main" val="2199023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15923" y="2178939"/>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t>3/27/24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t>‹#›</a:t>
            </a:fld>
            <a:endParaRPr lang="en-US"/>
          </a:p>
        </p:txBody>
      </p:sp>
    </p:spTree>
    <p:extLst>
      <p:ext uri="{BB962C8B-B14F-4D97-AF65-F5344CB8AC3E}">
        <p14:creationId xmlns:p14="http://schemas.microsoft.com/office/powerpoint/2010/main" val="2476960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5923" y="2178939"/>
            <a:ext cx="8229600" cy="1143000"/>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t>3/27/24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t>‹#›</a:t>
            </a:fld>
            <a:endParaRPr lang="en-US"/>
          </a:p>
        </p:txBody>
      </p:sp>
    </p:spTree>
    <p:extLst>
      <p:ext uri="{BB962C8B-B14F-4D97-AF65-F5344CB8AC3E}">
        <p14:creationId xmlns:p14="http://schemas.microsoft.com/office/powerpoint/2010/main" val="3893841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15923" y="2178939"/>
            <a:ext cx="8229600" cy="1143000"/>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t>3/27/24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t>‹#›</a:t>
            </a:fld>
            <a:endParaRPr lang="en-US"/>
          </a:p>
        </p:txBody>
      </p:sp>
    </p:spTree>
    <p:extLst>
      <p:ext uri="{BB962C8B-B14F-4D97-AF65-F5344CB8AC3E}">
        <p14:creationId xmlns:p14="http://schemas.microsoft.com/office/powerpoint/2010/main" val="2190008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t>3/27/24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t>‹#›</a:t>
            </a:fld>
            <a:endParaRPr lang="en-US"/>
          </a:p>
        </p:txBody>
      </p:sp>
    </p:spTree>
    <p:extLst>
      <p:ext uri="{BB962C8B-B14F-4D97-AF65-F5344CB8AC3E}">
        <p14:creationId xmlns:p14="http://schemas.microsoft.com/office/powerpoint/2010/main" val="3379254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t>3/27/24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t>‹#›</a:t>
            </a:fld>
            <a:endParaRPr lang="en-US"/>
          </a:p>
        </p:txBody>
      </p:sp>
    </p:spTree>
    <p:extLst>
      <p:ext uri="{BB962C8B-B14F-4D97-AF65-F5344CB8AC3E}">
        <p14:creationId xmlns:p14="http://schemas.microsoft.com/office/powerpoint/2010/main" val="204225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t>3/27/24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t>‹#›</a:t>
            </a:fld>
            <a:endParaRPr lang="en-US"/>
          </a:p>
        </p:txBody>
      </p:sp>
    </p:spTree>
    <p:extLst>
      <p:ext uri="{BB962C8B-B14F-4D97-AF65-F5344CB8AC3E}">
        <p14:creationId xmlns:p14="http://schemas.microsoft.com/office/powerpoint/2010/main" val="2961317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7.jpeg"/><Relationship Id="rId2" Type="http://schemas.openxmlformats.org/officeDocument/2006/relationships/slideLayout" Target="../slideLayouts/slideLayout13.xml"/><Relationship Id="rId16" Type="http://schemas.openxmlformats.org/officeDocument/2006/relationships/image" Target="../media/image6.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5.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000">
              <a:srgbClr val="C8E3F3"/>
            </a:gs>
            <a:gs pos="100000">
              <a:schemeClr val="bg1"/>
            </a:gs>
          </a:gsLst>
          <a:lin ang="5400000" scaled="1"/>
          <a:tileRect/>
        </a:gradFill>
        <a:effectLst/>
      </p:bgPr>
    </p:bg>
    <p:spTree>
      <p:nvGrpSpPr>
        <p:cNvPr id="1" name=""/>
        <p:cNvGrpSpPr/>
        <p:nvPr/>
      </p:nvGrpSpPr>
      <p:grpSpPr>
        <a:xfrm>
          <a:off x="0" y="0"/>
          <a:ext cx="0" cy="0"/>
          <a:chOff x="0" y="0"/>
          <a:chExt cx="0" cy="0"/>
        </a:xfrm>
      </p:grpSpPr>
      <p:pic>
        <p:nvPicPr>
          <p:cNvPr id="3" name="Picture 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739572" y="1791367"/>
            <a:ext cx="1152525" cy="1152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15927" y="210711"/>
            <a:ext cx="5305005" cy="1914525"/>
          </a:xfrm>
          <a:prstGeom prst="rect">
            <a:avLst/>
          </a:prstGeom>
        </p:spPr>
      </p:pic>
      <p:sp>
        <p:nvSpPr>
          <p:cNvPr id="9" name="Title 1"/>
          <p:cNvSpPr txBox="1">
            <a:spLocks/>
          </p:cNvSpPr>
          <p:nvPr userDrawn="1"/>
        </p:nvSpPr>
        <p:spPr>
          <a:xfrm>
            <a:off x="13991" y="6455541"/>
            <a:ext cx="9130009" cy="323555"/>
          </a:xfrm>
          <a:prstGeom prst="rect">
            <a:avLst/>
          </a:prstGeom>
        </p:spPr>
        <p:txBody>
          <a:bodyPr/>
          <a:lstStyle>
            <a:lvl1pPr algn="ctr" defTabSz="914400" rtl="0" eaLnBrk="1" latinLnBrk="0" hangingPunct="1">
              <a:spcBef>
                <a:spcPct val="0"/>
              </a:spcBef>
              <a:buNone/>
              <a:defRPr sz="4400" kern="1200" baseline="0">
                <a:solidFill>
                  <a:schemeClr val="tx1"/>
                </a:solidFill>
                <a:latin typeface="+mj-lt"/>
                <a:ea typeface="+mj-ea"/>
                <a:cs typeface="+mj-cs"/>
              </a:defRPr>
            </a:lvl1pPr>
          </a:lstStyle>
          <a:p>
            <a:r>
              <a:rPr lang="en-US" sz="1600">
                <a:solidFill>
                  <a:srgbClr val="003768"/>
                </a:solidFill>
                <a:latin typeface="Optima LT Std" pitchFamily="34" charset="0"/>
                <a:ea typeface="Adobe Ming Std L" pitchFamily="18" charset="-128"/>
                <a:cs typeface="Segoe UI" panose="020B0502040204020203" pitchFamily="34" charset="0"/>
              </a:rPr>
              <a:t>A Performance Monitoring Resource for Critical Access Hospitals, States, and Communities</a:t>
            </a:r>
            <a:endParaRPr lang="en-US" sz="1600" dirty="0">
              <a:solidFill>
                <a:srgbClr val="003768"/>
              </a:solidFill>
              <a:latin typeface="Optima LT Std" pitchFamily="34" charset="0"/>
              <a:ea typeface="Adobe Ming Std L" pitchFamily="18" charset="-128"/>
              <a:cs typeface="Segoe UI" panose="020B0502040204020203" pitchFamily="34" charset="0"/>
            </a:endParaRPr>
          </a:p>
        </p:txBody>
      </p:sp>
    </p:spTree>
    <p:extLst>
      <p:ext uri="{BB962C8B-B14F-4D97-AF65-F5344CB8AC3E}">
        <p14:creationId xmlns:p14="http://schemas.microsoft.com/office/powerpoint/2010/main" val="1264392734"/>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xStyles>
    <p:titleStyle>
      <a:lvl1pPr algn="ctr" defTabSz="914400" rtl="0" eaLnBrk="1" latinLnBrk="0" hangingPunct="1">
        <a:spcBef>
          <a:spcPct val="0"/>
        </a:spcBef>
        <a:buNone/>
        <a:defRPr sz="440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000">
              <a:srgbClr val="C8E3F3"/>
            </a:gs>
            <a:gs pos="100000">
              <a:schemeClr val="bg1"/>
            </a:gs>
          </a:gsLst>
          <a:lin ang="5400000" scaled="1"/>
          <a:tileRect/>
        </a:gra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13" cstate="print">
            <a:extLst>
              <a:ext uri="{28A0092B-C50C-407E-A947-70E740481C1C}">
                <a14:useLocalDpi xmlns:a14="http://schemas.microsoft.com/office/drawing/2010/main" val="0"/>
              </a:ext>
            </a:extLst>
          </a:blip>
          <a:srcRect l="18357" t="-6367" r="52410" b="45202"/>
          <a:stretch/>
        </p:blipFill>
        <p:spPr>
          <a:xfrm>
            <a:off x="53661" y="125094"/>
            <a:ext cx="1077584" cy="813682"/>
          </a:xfrm>
          <a:prstGeom prst="rect">
            <a:avLst/>
          </a:prstGeom>
        </p:spPr>
      </p:pic>
      <p:pic>
        <p:nvPicPr>
          <p:cNvPr id="5" name="Picture 4"/>
          <p:cNvPicPr>
            <a:picLocks noChangeAspect="1"/>
          </p:cNvPicPr>
          <p:nvPr userDrawn="1"/>
        </p:nvPicPr>
        <p:blipFill rotWithShape="1">
          <a:blip r:embed="rId14" cstate="print">
            <a:extLst>
              <a:ext uri="{28A0092B-C50C-407E-A947-70E740481C1C}">
                <a14:useLocalDpi xmlns:a14="http://schemas.microsoft.com/office/drawing/2010/main" val="0"/>
              </a:ext>
            </a:extLst>
          </a:blip>
          <a:srcRect t="50000"/>
          <a:stretch/>
        </p:blipFill>
        <p:spPr>
          <a:xfrm>
            <a:off x="141581" y="6113690"/>
            <a:ext cx="3547299" cy="640094"/>
          </a:xfrm>
          <a:prstGeom prst="rect">
            <a:avLst/>
          </a:prstGeom>
        </p:spPr>
      </p:pic>
      <p:pic>
        <p:nvPicPr>
          <p:cNvPr id="6" name="Picture 16"/>
          <p:cNvPicPr>
            <a:picLocks noChangeAspect="1" noChangeArrowheads="1"/>
          </p:cNvPicPr>
          <p:nvPr userDrawn="1"/>
        </p:nvPicPr>
        <p:blipFill rotWithShape="1">
          <a:blip r:embed="rId15" cstate="print">
            <a:duotone>
              <a:schemeClr val="accent5">
                <a:shade val="45000"/>
                <a:satMod val="135000"/>
              </a:schemeClr>
              <a:prstClr val="white"/>
            </a:duotone>
            <a:extLst>
              <a:ext uri="{28A0092B-C50C-407E-A947-70E740481C1C}">
                <a14:useLocalDpi xmlns:a14="http://schemas.microsoft.com/office/drawing/2010/main" val="0"/>
              </a:ext>
            </a:extLst>
          </a:blip>
          <a:srcRect l="5938" r="10758"/>
          <a:stretch/>
        </p:blipFill>
        <p:spPr bwMode="auto">
          <a:xfrm>
            <a:off x="3805235" y="6050852"/>
            <a:ext cx="1862904" cy="7429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userDrawn="1"/>
        </p:nvPicPr>
        <p:blipFill>
          <a:blip r:embed="rId16"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35477" y="6050852"/>
            <a:ext cx="1721690" cy="7429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5" descr="http://www.flexmonitoring.org/wp-content/uploads/2013/06/home-photo3.jpg"/>
          <p:cNvPicPr>
            <a:picLocks noChangeAspect="1" noChangeArrowheads="1"/>
          </p:cNvPicPr>
          <p:nvPr userDrawn="1"/>
        </p:nvPicPr>
        <p:blipFill>
          <a:blip r:embed="rId17"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349072" y="6050852"/>
            <a:ext cx="1723644" cy="742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7078532"/>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txStyles>
    <p:titleStyle>
      <a:lvl1pPr algn="ctr" defTabSz="914400" rtl="0" eaLnBrk="1" latinLnBrk="0" hangingPunct="1">
        <a:spcBef>
          <a:spcPct val="0"/>
        </a:spcBef>
        <a:buNone/>
        <a:defRPr sz="440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F07D4E-FBB5-4337-90BF-52AFAAFD17A5}" type="datetimeFigureOut">
              <a:rPr lang="en-US" smtClean="0"/>
              <a:t>3/27/24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9543A3-D0D8-4F09-AA22-FB7F8B7B324E}" type="slidenum">
              <a:rPr lang="en-US" smtClean="0"/>
              <a:t>‹#›</a:t>
            </a:fld>
            <a:endParaRPr lang="en-US"/>
          </a:p>
        </p:txBody>
      </p:sp>
    </p:spTree>
    <p:extLst>
      <p:ext uri="{BB962C8B-B14F-4D97-AF65-F5344CB8AC3E}">
        <p14:creationId xmlns:p14="http://schemas.microsoft.com/office/powerpoint/2010/main" val="3653549882"/>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8.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524000" y="2351313"/>
            <a:ext cx="7315200" cy="1306287"/>
          </a:xfrm>
        </p:spPr>
        <p:txBody>
          <a:bodyPr/>
          <a:lstStyle/>
          <a:p>
            <a:pPr algn="ctr" eaLnBrk="1" hangingPunct="1"/>
            <a:r>
              <a:rPr lang="en-US" dirty="0"/>
              <a:t>A Primer on Financial Ratio Analysis and CAHMPAS</a:t>
            </a:r>
            <a:endParaRPr lang="en-US" b="0" i="0" dirty="0"/>
          </a:p>
        </p:txBody>
      </p:sp>
      <p:sp>
        <p:nvSpPr>
          <p:cNvPr id="3075" name="Rectangle 3"/>
          <p:cNvSpPr>
            <a:spLocks noGrp="1" noChangeArrowheads="1"/>
          </p:cNvSpPr>
          <p:nvPr>
            <p:ph type="subTitle" idx="1"/>
          </p:nvPr>
        </p:nvSpPr>
        <p:spPr>
          <a:xfrm>
            <a:off x="1371600" y="3886200"/>
            <a:ext cx="7467600" cy="1828800"/>
          </a:xfrm>
        </p:spPr>
        <p:txBody>
          <a:bodyPr/>
          <a:lstStyle/>
          <a:p>
            <a:pPr eaLnBrk="1" hangingPunct="1">
              <a:lnSpc>
                <a:spcPct val="90000"/>
              </a:lnSpc>
            </a:pPr>
            <a:r>
              <a:rPr lang="en-US" dirty="0"/>
              <a:t>CAHMPAS Team</a:t>
            </a:r>
          </a:p>
          <a:p>
            <a:pPr eaLnBrk="1" hangingPunct="1">
              <a:lnSpc>
                <a:spcPct val="90000"/>
              </a:lnSpc>
            </a:pPr>
            <a:r>
              <a:rPr lang="en-US" sz="1600" b="0" dirty="0"/>
              <a:t>North Carolina Rural Health Research and Policy Analysis Center</a:t>
            </a:r>
          </a:p>
          <a:p>
            <a:pPr eaLnBrk="1" hangingPunct="1">
              <a:lnSpc>
                <a:spcPct val="90000"/>
              </a:lnSpc>
            </a:pPr>
            <a:r>
              <a:rPr lang="en-US" sz="1600" b="0" dirty="0"/>
              <a:t>Cecil G. Sheps Center for Health Services Research</a:t>
            </a:r>
          </a:p>
          <a:p>
            <a:pPr eaLnBrk="1" hangingPunct="1">
              <a:lnSpc>
                <a:spcPct val="90000"/>
              </a:lnSpc>
            </a:pPr>
            <a:r>
              <a:rPr lang="en-US" sz="1600" b="0" dirty="0"/>
              <a:t>725 Martin Luther King, Jr. Boulevard</a:t>
            </a:r>
          </a:p>
          <a:p>
            <a:pPr eaLnBrk="1" hangingPunct="1">
              <a:lnSpc>
                <a:spcPct val="90000"/>
              </a:lnSpc>
            </a:pPr>
            <a:r>
              <a:rPr lang="en-US" sz="1600" b="0" dirty="0"/>
              <a:t>Chapel Hill, NC 27514</a:t>
            </a:r>
            <a:endParaRPr lang="en-US" sz="1600" dirty="0"/>
          </a:p>
          <a:p>
            <a:pPr>
              <a:lnSpc>
                <a:spcPct val="90000"/>
              </a:lnSpc>
            </a:pPr>
            <a:r>
              <a:rPr lang="en-US" sz="1600" b="0" dirty="0"/>
              <a:t>monitoring@flexmonitoring.org</a:t>
            </a:r>
            <a:endParaRPr lang="en-US" sz="1600" b="0" i="1" dirty="0"/>
          </a:p>
        </p:txBody>
      </p:sp>
      <p:sp>
        <p:nvSpPr>
          <p:cNvPr id="2" name="TextBox 1"/>
          <p:cNvSpPr txBox="1"/>
          <p:nvPr/>
        </p:nvSpPr>
        <p:spPr>
          <a:xfrm>
            <a:off x="2127662" y="5977026"/>
            <a:ext cx="5105400" cy="369332"/>
          </a:xfrm>
          <a:prstGeom prst="rect">
            <a:avLst/>
          </a:prstGeom>
          <a:noFill/>
        </p:spPr>
        <p:txBody>
          <a:bodyPr wrap="square" rtlCol="0">
            <a:spAutoFit/>
          </a:bodyPr>
          <a:lstStyle/>
          <a:p>
            <a:pPr algn="ctr"/>
            <a:r>
              <a:rPr lang="en-US" sz="1800" dirty="0">
                <a:solidFill>
                  <a:srgbClr val="003768"/>
                </a:solidFill>
                <a:latin typeface="Segoe UI" panose="020B0502040204020203" pitchFamily="34" charset="0"/>
                <a:cs typeface="Segoe UI" panose="020B0502040204020203" pitchFamily="34" charset="0"/>
              </a:rPr>
              <a:t>March 26,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09800"/>
            <a:ext cx="8229600" cy="1143000"/>
          </a:xfrm>
        </p:spPr>
        <p:txBody>
          <a:bodyPr/>
          <a:lstStyle/>
          <a:p>
            <a:pPr eaLnBrk="0" hangingPunct="0"/>
            <a:r>
              <a:rPr lang="en-US" sz="4000" i="1" dirty="0">
                <a:solidFill>
                  <a:srgbClr val="003768"/>
                </a:solidFill>
              </a:rPr>
              <a:t>2. Overview of the Financial Indicators in CAHMPAS</a:t>
            </a:r>
            <a:endParaRPr lang="en-US" sz="4000" i="1" dirty="0"/>
          </a:p>
        </p:txBody>
      </p:sp>
      <p:sp>
        <p:nvSpPr>
          <p:cNvPr id="12290" name="Slide Number Placeholder 3"/>
          <p:cNvSpPr>
            <a:spLocks noGrp="1"/>
          </p:cNvSpPr>
          <p:nvPr>
            <p:ph type="sldNum" sz="quarter" idx="12"/>
          </p:nvPr>
        </p:nvSpPr>
        <p:spPr>
          <a:noFill/>
        </p:spPr>
        <p:txBody>
          <a:bodyPr/>
          <a:lstStyle/>
          <a:p>
            <a:fld id="{74E57834-AF47-45E0-89EC-5654B10A2837}"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ctrTitle"/>
          </p:nvPr>
        </p:nvSpPr>
        <p:spPr/>
        <p:txBody>
          <a:bodyPr/>
          <a:lstStyle/>
          <a:p>
            <a:pPr eaLnBrk="1" hangingPunct="1"/>
            <a:r>
              <a:rPr lang="en-US" sz="3200" dirty="0"/>
              <a:t>Objectives of the Financial Indicators in CAHMPAS</a:t>
            </a:r>
            <a:r>
              <a:rPr lang="en-US" sz="2800" dirty="0"/>
              <a:t> </a:t>
            </a:r>
          </a:p>
        </p:txBody>
      </p:sp>
      <p:sp>
        <p:nvSpPr>
          <p:cNvPr id="13316" name="Rectangle 3"/>
          <p:cNvSpPr>
            <a:spLocks noGrp="1" noChangeArrowheads="1"/>
          </p:cNvSpPr>
          <p:nvPr>
            <p:ph idx="10"/>
          </p:nvPr>
        </p:nvSpPr>
        <p:spPr/>
        <p:txBody>
          <a:bodyPr/>
          <a:lstStyle/>
          <a:p>
            <a:pPr eaLnBrk="1" hangingPunct="1"/>
            <a:r>
              <a:rPr lang="en-US" dirty="0"/>
              <a:t>To select and construct a set of financial performance measures that are relevant to Critical Access Hospitals (CAHs)</a:t>
            </a:r>
          </a:p>
          <a:p>
            <a:pPr eaLnBrk="1" hangingPunct="1"/>
            <a:r>
              <a:rPr lang="en-US" dirty="0"/>
              <a:t>To provide comparative information that CAH boards and administrators can use to improve financial performance</a:t>
            </a:r>
          </a:p>
          <a:p>
            <a:pPr eaLnBrk="1" hangingPunct="1"/>
            <a:r>
              <a:rPr lang="en-US" dirty="0"/>
              <a:t>To improve the quality of Medicare Cost Report data reported by CAHs (our goal)</a:t>
            </a:r>
          </a:p>
          <a:p>
            <a:pPr marL="0" indent="0" eaLnBrk="1" hangingPunct="1">
              <a:buNone/>
            </a:pPr>
            <a:endParaRPr lang="en-US" dirty="0"/>
          </a:p>
        </p:txBody>
      </p:sp>
      <p:sp>
        <p:nvSpPr>
          <p:cNvPr id="13314" name="Slide Number Placeholder 5"/>
          <p:cNvSpPr>
            <a:spLocks noGrp="1"/>
          </p:cNvSpPr>
          <p:nvPr>
            <p:ph type="sldNum" sz="quarter" idx="4294967295"/>
          </p:nvPr>
        </p:nvSpPr>
        <p:spPr>
          <a:xfrm>
            <a:off x="7239000" y="6248400"/>
            <a:ext cx="1905000" cy="457200"/>
          </a:xfrm>
          <a:prstGeom prst="rect">
            <a:avLst/>
          </a:prstGeom>
          <a:noFill/>
        </p:spPr>
        <p:txBody>
          <a:bodyPr/>
          <a:lstStyle/>
          <a:p>
            <a:fld id="{37BE09BF-049A-4C1A-8139-56C00D24A07F}"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ctrTitle"/>
          </p:nvPr>
        </p:nvSpPr>
        <p:spPr/>
        <p:txBody>
          <a:bodyPr/>
          <a:lstStyle/>
          <a:p>
            <a:pPr eaLnBrk="1" hangingPunct="1"/>
            <a:r>
              <a:rPr lang="en-US" sz="3200" dirty="0"/>
              <a:t>Financial Ratios in CAHMPAS</a:t>
            </a:r>
          </a:p>
        </p:txBody>
      </p:sp>
      <p:sp>
        <p:nvSpPr>
          <p:cNvPr id="16388" name="Rectangle 3"/>
          <p:cNvSpPr>
            <a:spLocks noGrp="1" noChangeArrowheads="1"/>
          </p:cNvSpPr>
          <p:nvPr>
            <p:ph idx="10"/>
          </p:nvPr>
        </p:nvSpPr>
        <p:spPr/>
        <p:txBody>
          <a:bodyPr/>
          <a:lstStyle/>
          <a:p>
            <a:pPr eaLnBrk="1" hangingPunct="1"/>
            <a:r>
              <a:rPr lang="en-US" i="1" dirty="0"/>
              <a:t>Profitability</a:t>
            </a:r>
            <a:r>
              <a:rPr lang="en-US" dirty="0"/>
              <a:t> indicators measure the ability to generate the financial return required to replace assets, meet increases in service demands, and compensate investors</a:t>
            </a:r>
          </a:p>
          <a:p>
            <a:pPr lvl="1" eaLnBrk="1" hangingPunct="1"/>
            <a:r>
              <a:rPr lang="en-US" dirty="0"/>
              <a:t>Total margin, cash flow margin, return on equity, operating margin</a:t>
            </a:r>
          </a:p>
          <a:p>
            <a:pPr eaLnBrk="1" hangingPunct="1"/>
            <a:r>
              <a:rPr lang="en-US" i="1" dirty="0"/>
              <a:t>Liquidity</a:t>
            </a:r>
            <a:r>
              <a:rPr lang="en-US" dirty="0"/>
              <a:t> indicators measure the ability to meet cash obligations in a timely manner</a:t>
            </a:r>
          </a:p>
          <a:p>
            <a:pPr lvl="1" eaLnBrk="1" hangingPunct="1"/>
            <a:r>
              <a:rPr lang="en-US" dirty="0"/>
              <a:t>Current ratio, days cash on hand, days in net accounts receivable, days in gross accounts receivable</a:t>
            </a:r>
          </a:p>
        </p:txBody>
      </p:sp>
      <p:sp>
        <p:nvSpPr>
          <p:cNvPr id="16386" name="Slide Number Placeholder 5"/>
          <p:cNvSpPr>
            <a:spLocks noGrp="1"/>
          </p:cNvSpPr>
          <p:nvPr>
            <p:ph type="sldNum" sz="quarter" idx="4294967295"/>
          </p:nvPr>
        </p:nvSpPr>
        <p:spPr>
          <a:xfrm>
            <a:off x="7239000" y="6248400"/>
            <a:ext cx="1905000" cy="457200"/>
          </a:xfrm>
          <a:prstGeom prst="rect">
            <a:avLst/>
          </a:prstGeom>
          <a:noFill/>
        </p:spPr>
        <p:txBody>
          <a:bodyPr/>
          <a:lstStyle/>
          <a:p>
            <a:fld id="{DC5597D1-808E-4931-A068-8A042002B3E5}"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ctrTitle"/>
          </p:nvPr>
        </p:nvSpPr>
        <p:spPr/>
        <p:txBody>
          <a:bodyPr/>
          <a:lstStyle/>
          <a:p>
            <a:pPr eaLnBrk="1" hangingPunct="1"/>
            <a:r>
              <a:rPr lang="en-US" sz="3200" dirty="0"/>
              <a:t>Financial Ratios in CAHMPAS</a:t>
            </a:r>
          </a:p>
        </p:txBody>
      </p:sp>
      <p:sp>
        <p:nvSpPr>
          <p:cNvPr id="17412" name="Rectangle 3"/>
          <p:cNvSpPr>
            <a:spLocks noGrp="1" noChangeArrowheads="1"/>
          </p:cNvSpPr>
          <p:nvPr>
            <p:ph idx="10"/>
          </p:nvPr>
        </p:nvSpPr>
        <p:spPr/>
        <p:txBody>
          <a:bodyPr/>
          <a:lstStyle/>
          <a:p>
            <a:pPr eaLnBrk="1" hangingPunct="1">
              <a:lnSpc>
                <a:spcPct val="90000"/>
              </a:lnSpc>
            </a:pPr>
            <a:r>
              <a:rPr lang="en-US" i="1" dirty="0"/>
              <a:t>Capital structure</a:t>
            </a:r>
            <a:r>
              <a:rPr lang="en-US" dirty="0"/>
              <a:t> indicators measure the extent of debt and equity financing</a:t>
            </a:r>
          </a:p>
          <a:p>
            <a:pPr lvl="1" eaLnBrk="1" hangingPunct="1">
              <a:lnSpc>
                <a:spcPct val="90000"/>
              </a:lnSpc>
            </a:pPr>
            <a:r>
              <a:rPr lang="en-US" dirty="0"/>
              <a:t>Equity financing, debt service coverage, long-term debt to capitalization</a:t>
            </a:r>
          </a:p>
          <a:p>
            <a:pPr eaLnBrk="1" hangingPunct="1">
              <a:lnSpc>
                <a:spcPct val="90000"/>
              </a:lnSpc>
            </a:pPr>
            <a:endParaRPr lang="en-US" i="1" dirty="0">
              <a:highlight>
                <a:srgbClr val="FFFF00"/>
              </a:highlight>
            </a:endParaRPr>
          </a:p>
          <a:p>
            <a:pPr>
              <a:lnSpc>
                <a:spcPct val="90000"/>
              </a:lnSpc>
            </a:pPr>
            <a:r>
              <a:rPr lang="en-US" i="1" dirty="0"/>
              <a:t>Outpatient indicators </a:t>
            </a:r>
            <a:r>
              <a:rPr lang="en-US" dirty="0"/>
              <a:t>measure the amount of revenues and expenses that are from outpatient services</a:t>
            </a:r>
          </a:p>
          <a:p>
            <a:pPr lvl="1">
              <a:lnSpc>
                <a:spcPct val="90000"/>
              </a:lnSpc>
            </a:pPr>
            <a:r>
              <a:rPr lang="en-US" dirty="0"/>
              <a:t>Outpatient Revenue to Total Revenue, Hospital Medicare Outpatient Payer Mix, Hospital Medicare Outpatient Cost to Charge</a:t>
            </a:r>
          </a:p>
        </p:txBody>
      </p:sp>
      <p:sp>
        <p:nvSpPr>
          <p:cNvPr id="17410" name="Slide Number Placeholder 5"/>
          <p:cNvSpPr>
            <a:spLocks noGrp="1"/>
          </p:cNvSpPr>
          <p:nvPr>
            <p:ph type="sldNum" sz="quarter" idx="4294967295"/>
          </p:nvPr>
        </p:nvSpPr>
        <p:spPr>
          <a:xfrm>
            <a:off x="7239000" y="6248400"/>
            <a:ext cx="1905000" cy="457200"/>
          </a:xfrm>
          <a:prstGeom prst="rect">
            <a:avLst/>
          </a:prstGeom>
          <a:noFill/>
        </p:spPr>
        <p:txBody>
          <a:bodyPr/>
          <a:lstStyle/>
          <a:p>
            <a:fld id="{F71B9A3C-0185-4653-9226-83ABE1EF4EC1}"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ctrTitle"/>
          </p:nvPr>
        </p:nvSpPr>
        <p:spPr/>
        <p:txBody>
          <a:bodyPr/>
          <a:lstStyle/>
          <a:p>
            <a:pPr eaLnBrk="1" hangingPunct="1"/>
            <a:r>
              <a:rPr lang="en-US" sz="3200" dirty="0"/>
              <a:t>Financial Ratios in CAHMPAS</a:t>
            </a:r>
          </a:p>
        </p:txBody>
      </p:sp>
      <p:sp>
        <p:nvSpPr>
          <p:cNvPr id="18436" name="Rectangle 3"/>
          <p:cNvSpPr>
            <a:spLocks noGrp="1" noChangeArrowheads="1"/>
          </p:cNvSpPr>
          <p:nvPr>
            <p:ph idx="10"/>
          </p:nvPr>
        </p:nvSpPr>
        <p:spPr/>
        <p:txBody>
          <a:bodyPr/>
          <a:lstStyle/>
          <a:p>
            <a:pPr eaLnBrk="1" hangingPunct="1"/>
            <a:r>
              <a:rPr lang="en-US" i="1" dirty="0"/>
              <a:t>Inpatient </a:t>
            </a:r>
            <a:r>
              <a:rPr lang="en-US" dirty="0"/>
              <a:t>indicators measure the amount of revenues, expenses, and utilization that are from inpatient services</a:t>
            </a:r>
          </a:p>
          <a:p>
            <a:pPr lvl="1" eaLnBrk="1" hangingPunct="1"/>
            <a:r>
              <a:rPr lang="en-US" dirty="0"/>
              <a:t>Medicare Inpatient Payer Mix, Medicare Inpatient Cost per Day, Acute Average Daily Census, Swing Average Daily Census</a:t>
            </a:r>
          </a:p>
          <a:p>
            <a:pPr eaLnBrk="1" hangingPunct="1"/>
            <a:r>
              <a:rPr lang="en-US" i="1" dirty="0"/>
              <a:t>Growth </a:t>
            </a:r>
            <a:r>
              <a:rPr lang="en-US" dirty="0"/>
              <a:t>indicators measure the amount of growth in operating revenue and expenses for 1 and 3 years</a:t>
            </a:r>
          </a:p>
          <a:p>
            <a:pPr lvl="1" eaLnBrk="1" hangingPunct="1"/>
            <a:r>
              <a:rPr lang="en-US" dirty="0"/>
              <a:t>1-Year Change in Operating Revenue, 3-Year Change in Operating Revenue, 1-Year Change in Operating Expense, 3-Year Change in Operating Expense</a:t>
            </a:r>
          </a:p>
        </p:txBody>
      </p:sp>
      <p:sp>
        <p:nvSpPr>
          <p:cNvPr id="18434" name="Slide Number Placeholder 5"/>
          <p:cNvSpPr>
            <a:spLocks noGrp="1"/>
          </p:cNvSpPr>
          <p:nvPr>
            <p:ph type="sldNum" sz="quarter" idx="4294967295"/>
          </p:nvPr>
        </p:nvSpPr>
        <p:spPr>
          <a:xfrm>
            <a:off x="7239000" y="6248400"/>
            <a:ext cx="1905000" cy="457200"/>
          </a:xfrm>
          <a:prstGeom prst="rect">
            <a:avLst/>
          </a:prstGeom>
          <a:noFill/>
        </p:spPr>
        <p:txBody>
          <a:bodyPr/>
          <a:lstStyle/>
          <a:p>
            <a:fld id="{F3478BA4-D98A-4C07-AEF2-4A08B34BACBD}"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0FFF1BDF-660B-F34C-8F96-9DDBCFA0AA9E}"/>
              </a:ext>
            </a:extLst>
          </p:cNvPr>
          <p:cNvSpPr>
            <a:spLocks noGrp="1" noChangeArrowheads="1"/>
          </p:cNvSpPr>
          <p:nvPr>
            <p:ph type="ctrTitle"/>
          </p:nvPr>
        </p:nvSpPr>
        <p:spPr>
          <a:xfrm>
            <a:off x="0" y="228600"/>
            <a:ext cx="7555675" cy="992785"/>
          </a:xfrm>
        </p:spPr>
        <p:txBody>
          <a:bodyPr/>
          <a:lstStyle/>
          <a:p>
            <a:pPr eaLnBrk="1" hangingPunct="1"/>
            <a:r>
              <a:rPr lang="en-US" sz="3200" b="1" dirty="0"/>
              <a:t>Financial Ratios in CAHMPAS</a:t>
            </a:r>
          </a:p>
        </p:txBody>
      </p:sp>
      <p:sp>
        <p:nvSpPr>
          <p:cNvPr id="6" name="Rectangle 3">
            <a:extLst>
              <a:ext uri="{FF2B5EF4-FFF2-40B4-BE49-F238E27FC236}">
                <a16:creationId xmlns:a16="http://schemas.microsoft.com/office/drawing/2014/main" id="{04095E1A-5E3C-9341-A119-273FEB3663AF}"/>
              </a:ext>
            </a:extLst>
          </p:cNvPr>
          <p:cNvSpPr txBox="1">
            <a:spLocks noChangeArrowheads="1"/>
          </p:cNvSpPr>
          <p:nvPr/>
        </p:nvSpPr>
        <p:spPr>
          <a:xfrm>
            <a:off x="457200" y="1524000"/>
            <a:ext cx="8229600" cy="411945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en-US" sz="2000" i="1" dirty="0"/>
              <a:t>Labor </a:t>
            </a:r>
            <a:r>
              <a:rPr lang="en-US" sz="2000" dirty="0"/>
              <a:t>indicators measure workforce metrics </a:t>
            </a:r>
          </a:p>
          <a:p>
            <a:pPr lvl="1" fontAlgn="auto">
              <a:spcAft>
                <a:spcPts val="0"/>
              </a:spcAft>
            </a:pPr>
            <a:r>
              <a:rPr lang="en-US" sz="2000" dirty="0"/>
              <a:t>FTE per Adjusted Occupied Bed, Average Salary per FTE, Salary to Net Patient Revenue</a:t>
            </a:r>
          </a:p>
          <a:p>
            <a:pPr fontAlgn="auto">
              <a:spcAft>
                <a:spcPts val="0"/>
              </a:spcAft>
            </a:pPr>
            <a:r>
              <a:rPr lang="en-US" sz="2000" i="1" dirty="0"/>
              <a:t>Other </a:t>
            </a:r>
            <a:r>
              <a:rPr lang="en-US" sz="2000" dirty="0"/>
              <a:t>indicators measure additional metrics not classified by the other domains</a:t>
            </a:r>
          </a:p>
          <a:p>
            <a:pPr lvl="1" fontAlgn="auto">
              <a:spcAft>
                <a:spcPts val="0"/>
              </a:spcAft>
            </a:pPr>
            <a:r>
              <a:rPr lang="en-US" sz="2000" dirty="0"/>
              <a:t>Average Age of Plant, Patient Deductions, Medicaid Payer Mix, Uncompensated Care, Reinvestment</a:t>
            </a:r>
          </a:p>
        </p:txBody>
      </p:sp>
    </p:spTree>
    <p:extLst>
      <p:ext uri="{BB962C8B-B14F-4D97-AF65-F5344CB8AC3E}">
        <p14:creationId xmlns:p14="http://schemas.microsoft.com/office/powerpoint/2010/main" val="2806141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2"/>
          </p:nvPr>
        </p:nvSpPr>
        <p:spPr>
          <a:noFill/>
        </p:spPr>
        <p:txBody>
          <a:bodyPr/>
          <a:lstStyle/>
          <a:p>
            <a:fld id="{E0084111-3AA5-4835-96AE-92247436C86D}" type="slidenum">
              <a:rPr lang="en-US" smtClean="0"/>
              <a:pPr/>
              <a:t>16</a:t>
            </a:fld>
            <a:endParaRPr lang="en-US"/>
          </a:p>
        </p:txBody>
      </p:sp>
      <p:sp>
        <p:nvSpPr>
          <p:cNvPr id="19459" name="Text Box 2"/>
          <p:cNvSpPr txBox="1">
            <a:spLocks noChangeArrowheads="1"/>
          </p:cNvSpPr>
          <p:nvPr/>
        </p:nvSpPr>
        <p:spPr bwMode="auto">
          <a:xfrm>
            <a:off x="152400" y="2418329"/>
            <a:ext cx="8839200" cy="984885"/>
          </a:xfrm>
          <a:prstGeom prst="rect">
            <a:avLst/>
          </a:prstGeom>
          <a:noFill/>
          <a:ln w="9525" algn="ctr">
            <a:noFill/>
            <a:miter lim="800000"/>
            <a:headEnd/>
            <a:tailEnd/>
          </a:ln>
        </p:spPr>
        <p:txBody>
          <a:bodyPr wrap="square">
            <a:spAutoFit/>
          </a:bodyPr>
          <a:lstStyle/>
          <a:p>
            <a:pPr algn="ctr" eaLnBrk="0" hangingPunct="0"/>
            <a:r>
              <a:rPr lang="en-US" sz="3600" i="1" dirty="0">
                <a:solidFill>
                  <a:srgbClr val="003768"/>
                </a:solidFill>
                <a:latin typeface="+mj-lt"/>
              </a:rPr>
              <a:t>3. Understanding and using the peer groups</a:t>
            </a:r>
          </a:p>
          <a:p>
            <a:pPr algn="ctr" eaLnBrk="0" hangingPunct="0"/>
            <a:endParaRPr lang="en-US" b="1" i="1" dirty="0">
              <a:solidFill>
                <a:schemeClr val="accent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ctrTitle"/>
          </p:nvPr>
        </p:nvSpPr>
        <p:spPr/>
        <p:txBody>
          <a:bodyPr/>
          <a:lstStyle/>
          <a:p>
            <a:pPr eaLnBrk="1" hangingPunct="1"/>
            <a:r>
              <a:rPr lang="en-US" sz="3200" dirty="0"/>
              <a:t>First Issue of the CAH</a:t>
            </a:r>
            <a:br>
              <a:rPr lang="en-US" sz="3200" dirty="0"/>
            </a:br>
            <a:r>
              <a:rPr lang="en-US" sz="3200" dirty="0"/>
              <a:t>Financial Indicators Report</a:t>
            </a:r>
          </a:p>
        </p:txBody>
      </p:sp>
      <p:sp>
        <p:nvSpPr>
          <p:cNvPr id="20484" name="Rectangle 3"/>
          <p:cNvSpPr>
            <a:spLocks noGrp="1" noChangeArrowheads="1"/>
          </p:cNvSpPr>
          <p:nvPr>
            <p:ph idx="10"/>
          </p:nvPr>
        </p:nvSpPr>
        <p:spPr/>
        <p:txBody>
          <a:bodyPr/>
          <a:lstStyle/>
          <a:p>
            <a:pPr eaLnBrk="1" hangingPunct="1"/>
            <a:r>
              <a:rPr lang="en-US" dirty="0"/>
              <a:t>In Summer 2004, hospital-specific reports were sent to 853 administrators</a:t>
            </a:r>
          </a:p>
          <a:p>
            <a:pPr eaLnBrk="1" hangingPunct="1"/>
            <a:r>
              <a:rPr lang="en-US" dirty="0"/>
              <a:t>An evaluation form was included</a:t>
            </a:r>
          </a:p>
          <a:p>
            <a:pPr eaLnBrk="1" hangingPunct="1"/>
            <a:r>
              <a:rPr lang="en-US" dirty="0"/>
              <a:t>Many respondents requested comparison of their performance to similar CAHs</a:t>
            </a:r>
          </a:p>
          <a:p>
            <a:pPr eaLnBrk="1" hangingPunct="1">
              <a:buFontTx/>
              <a:buNone/>
            </a:pPr>
            <a:endParaRPr lang="en-US" dirty="0"/>
          </a:p>
        </p:txBody>
      </p:sp>
      <p:sp>
        <p:nvSpPr>
          <p:cNvPr id="20482" name="Slide Number Placeholder 5"/>
          <p:cNvSpPr>
            <a:spLocks noGrp="1"/>
          </p:cNvSpPr>
          <p:nvPr>
            <p:ph type="sldNum" sz="quarter" idx="4294967295"/>
          </p:nvPr>
        </p:nvSpPr>
        <p:spPr>
          <a:xfrm>
            <a:off x="7239000" y="6248400"/>
            <a:ext cx="1905000" cy="457200"/>
          </a:xfrm>
          <a:prstGeom prst="rect">
            <a:avLst/>
          </a:prstGeom>
          <a:noFill/>
        </p:spPr>
        <p:txBody>
          <a:bodyPr/>
          <a:lstStyle/>
          <a:p>
            <a:fld id="{46831EBF-30EF-4CEA-B2EB-F29680F8FEE5}"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ctrTitle"/>
          </p:nvPr>
        </p:nvSpPr>
        <p:spPr/>
        <p:txBody>
          <a:bodyPr/>
          <a:lstStyle/>
          <a:p>
            <a:pPr eaLnBrk="1" hangingPunct="1"/>
            <a:r>
              <a:rPr lang="en-US" sz="3600"/>
              <a:t>Selection of CAH Peer Groups</a:t>
            </a:r>
          </a:p>
        </p:txBody>
      </p:sp>
      <p:sp>
        <p:nvSpPr>
          <p:cNvPr id="21508" name="Rectangle 3"/>
          <p:cNvSpPr>
            <a:spLocks noGrp="1" noChangeArrowheads="1"/>
          </p:cNvSpPr>
          <p:nvPr>
            <p:ph idx="10"/>
          </p:nvPr>
        </p:nvSpPr>
        <p:spPr/>
        <p:txBody>
          <a:bodyPr/>
          <a:lstStyle/>
          <a:p>
            <a:pPr eaLnBrk="1" hangingPunct="1">
              <a:lnSpc>
                <a:spcPct val="90000"/>
              </a:lnSpc>
            </a:pPr>
            <a:r>
              <a:rPr lang="en-US" dirty="0"/>
              <a:t>Suggestions from respondents</a:t>
            </a:r>
          </a:p>
          <a:p>
            <a:pPr eaLnBrk="1" hangingPunct="1">
              <a:lnSpc>
                <a:spcPct val="90000"/>
              </a:lnSpc>
            </a:pPr>
            <a:r>
              <a:rPr lang="en-US" dirty="0"/>
              <a:t>Literature review to identify important peer groups in other studies</a:t>
            </a:r>
          </a:p>
          <a:p>
            <a:pPr eaLnBrk="1" hangingPunct="1">
              <a:lnSpc>
                <a:spcPct val="90000"/>
              </a:lnSpc>
            </a:pPr>
            <a:r>
              <a:rPr lang="en-US" dirty="0"/>
              <a:t>Advice of Technical Advisory Group</a:t>
            </a:r>
          </a:p>
          <a:p>
            <a:pPr eaLnBrk="1" hangingPunct="1">
              <a:lnSpc>
                <a:spcPct val="90000"/>
              </a:lnSpc>
            </a:pPr>
            <a:r>
              <a:rPr lang="en-US" dirty="0"/>
              <a:t>Potential peer groups evaluated using statistical analysis</a:t>
            </a:r>
          </a:p>
          <a:p>
            <a:pPr eaLnBrk="1" hangingPunct="1">
              <a:lnSpc>
                <a:spcPct val="90000"/>
              </a:lnSpc>
            </a:pPr>
            <a:r>
              <a:rPr lang="en-US" dirty="0"/>
              <a:t>Selected peer groups:</a:t>
            </a:r>
          </a:p>
          <a:p>
            <a:pPr lvl="1" eaLnBrk="1" hangingPunct="1">
              <a:lnSpc>
                <a:spcPct val="90000"/>
              </a:lnSpc>
            </a:pPr>
            <a:r>
              <a:rPr lang="en-US" dirty="0"/>
              <a:t>Important influences on indicator values</a:t>
            </a:r>
          </a:p>
          <a:p>
            <a:pPr lvl="1" eaLnBrk="1" hangingPunct="1">
              <a:lnSpc>
                <a:spcPct val="90000"/>
              </a:lnSpc>
            </a:pPr>
            <a:r>
              <a:rPr lang="en-US" dirty="0"/>
              <a:t>Could be validly defined from Cost Reports</a:t>
            </a:r>
          </a:p>
        </p:txBody>
      </p:sp>
      <p:sp>
        <p:nvSpPr>
          <p:cNvPr id="21506" name="Slide Number Placeholder 5"/>
          <p:cNvSpPr>
            <a:spLocks noGrp="1"/>
          </p:cNvSpPr>
          <p:nvPr>
            <p:ph type="sldNum" sz="quarter" idx="4294967295"/>
          </p:nvPr>
        </p:nvSpPr>
        <p:spPr>
          <a:xfrm>
            <a:off x="7239000" y="6248400"/>
            <a:ext cx="1905000" cy="457200"/>
          </a:xfrm>
          <a:prstGeom prst="rect">
            <a:avLst/>
          </a:prstGeom>
          <a:noFill/>
        </p:spPr>
        <p:txBody>
          <a:bodyPr/>
          <a:lstStyle/>
          <a:p>
            <a:fld id="{15F4F23D-C7EE-4467-9BDA-F1193A400305}"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ctrTitle"/>
          </p:nvPr>
        </p:nvSpPr>
        <p:spPr/>
        <p:txBody>
          <a:bodyPr/>
          <a:lstStyle/>
          <a:p>
            <a:pPr eaLnBrk="1" hangingPunct="1"/>
            <a:r>
              <a:rPr lang="en-US" sz="3600"/>
              <a:t>Creation of CAH Peer Groups</a:t>
            </a:r>
          </a:p>
        </p:txBody>
      </p:sp>
      <p:sp>
        <p:nvSpPr>
          <p:cNvPr id="22532" name="Rectangle 3"/>
          <p:cNvSpPr>
            <a:spLocks noGrp="1" noChangeArrowheads="1"/>
          </p:cNvSpPr>
          <p:nvPr>
            <p:ph idx="10"/>
          </p:nvPr>
        </p:nvSpPr>
        <p:spPr/>
        <p:txBody>
          <a:bodyPr/>
          <a:lstStyle/>
          <a:p>
            <a:pPr eaLnBrk="1" hangingPunct="1"/>
            <a:r>
              <a:rPr lang="en-US" dirty="0"/>
              <a:t>From Medicare Cost Report data, we identified factors important to CAH financial performance:</a:t>
            </a:r>
          </a:p>
          <a:p>
            <a:pPr lvl="1" eaLnBrk="1" hangingPunct="1"/>
            <a:r>
              <a:rPr lang="en-US" dirty="0"/>
              <a:t>Had &lt;$10 million, $10-20 million, or &gt;$20 million in net patient revenue</a:t>
            </a:r>
          </a:p>
          <a:p>
            <a:pPr lvl="1" eaLnBrk="1" hangingPunct="1"/>
            <a:r>
              <a:rPr lang="en-US" dirty="0"/>
              <a:t>Provided long-term care</a:t>
            </a:r>
          </a:p>
          <a:p>
            <a:pPr lvl="1" eaLnBrk="1" hangingPunct="1"/>
            <a:r>
              <a:rPr lang="en-US" dirty="0"/>
              <a:t>Was owned by a government entity</a:t>
            </a:r>
          </a:p>
          <a:p>
            <a:pPr lvl="1" eaLnBrk="1" hangingPunct="1"/>
            <a:r>
              <a:rPr lang="en-US" dirty="0"/>
              <a:t>Operated a Rural Health Clinic</a:t>
            </a:r>
          </a:p>
          <a:p>
            <a:pPr eaLnBrk="1" hangingPunct="1">
              <a:buFontTx/>
              <a:buNone/>
            </a:pPr>
            <a:endParaRPr lang="en-US" dirty="0"/>
          </a:p>
        </p:txBody>
      </p:sp>
      <p:sp>
        <p:nvSpPr>
          <p:cNvPr id="22530" name="Slide Number Placeholder 5"/>
          <p:cNvSpPr>
            <a:spLocks noGrp="1"/>
          </p:cNvSpPr>
          <p:nvPr>
            <p:ph type="sldNum" sz="quarter" idx="4294967295"/>
          </p:nvPr>
        </p:nvSpPr>
        <p:spPr>
          <a:xfrm>
            <a:off x="7239000" y="6248400"/>
            <a:ext cx="1905000" cy="457200"/>
          </a:xfrm>
          <a:prstGeom prst="rect">
            <a:avLst/>
          </a:prstGeom>
          <a:noFill/>
        </p:spPr>
        <p:txBody>
          <a:bodyPr/>
          <a:lstStyle/>
          <a:p>
            <a:fld id="{92FF86E7-0BA2-4F71-B20E-90E44402A944}"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ctrTitle"/>
          </p:nvPr>
        </p:nvSpPr>
        <p:spPr>
          <a:xfrm>
            <a:off x="1080654" y="304800"/>
            <a:ext cx="7910946" cy="1066800"/>
          </a:xfrm>
        </p:spPr>
        <p:txBody>
          <a:bodyPr/>
          <a:lstStyle/>
          <a:p>
            <a:pPr eaLnBrk="1" hangingPunct="1"/>
            <a:r>
              <a:rPr lang="en-US" sz="3400"/>
              <a:t>CAHMPAS Financial Team</a:t>
            </a:r>
            <a:endParaRPr lang="en-US" sz="3400" dirty="0"/>
          </a:p>
        </p:txBody>
      </p:sp>
      <p:sp>
        <p:nvSpPr>
          <p:cNvPr id="4100" name="Rectangle 3"/>
          <p:cNvSpPr>
            <a:spLocks noGrp="1" noChangeArrowheads="1"/>
          </p:cNvSpPr>
          <p:nvPr>
            <p:ph idx="10"/>
          </p:nvPr>
        </p:nvSpPr>
        <p:spPr/>
        <p:txBody>
          <a:bodyPr/>
          <a:lstStyle/>
          <a:p>
            <a:pPr eaLnBrk="1" hangingPunct="1">
              <a:buFontTx/>
              <a:buNone/>
            </a:pPr>
            <a:r>
              <a:rPr lang="en-US" sz="2400" b="1" dirty="0"/>
              <a:t>University of North Carolina at Chapel Hill</a:t>
            </a:r>
          </a:p>
          <a:p>
            <a:pPr eaLnBrk="1" hangingPunct="1">
              <a:buFontTx/>
              <a:buNone/>
            </a:pPr>
            <a:r>
              <a:rPr lang="en-US" sz="2400" dirty="0"/>
              <a:t>	Kristin L. Reiter, PhD</a:t>
            </a:r>
          </a:p>
          <a:p>
            <a:pPr eaLnBrk="1" hangingPunct="1">
              <a:buFontTx/>
              <a:buNone/>
            </a:pPr>
            <a:r>
              <a:rPr lang="en-US" sz="2400" dirty="0"/>
              <a:t>	George H. Pink, PhD</a:t>
            </a:r>
          </a:p>
          <a:p>
            <a:pPr eaLnBrk="1" hangingPunct="1">
              <a:buFontTx/>
              <a:buNone/>
            </a:pPr>
            <a:r>
              <a:rPr lang="en-US" sz="2400" dirty="0"/>
              <a:t>	G. Mark Holmes, PhD</a:t>
            </a:r>
          </a:p>
          <a:p>
            <a:pPr eaLnBrk="1" hangingPunct="1">
              <a:buFontTx/>
              <a:buNone/>
            </a:pPr>
            <a:endParaRPr lang="en-US" sz="2400" dirty="0"/>
          </a:p>
          <a:p>
            <a:pPr eaLnBrk="1" hangingPunct="1">
              <a:buFontTx/>
              <a:buNone/>
            </a:pPr>
            <a:r>
              <a:rPr lang="en-US" sz="2400" b="1" dirty="0"/>
              <a:t>Technical Advisor</a:t>
            </a:r>
          </a:p>
          <a:p>
            <a:pPr eaLnBrk="1" hangingPunct="1">
              <a:buFontTx/>
              <a:buNone/>
            </a:pPr>
            <a:r>
              <a:rPr lang="en-US" sz="2400" dirty="0"/>
              <a:t>	Roger Thompson, </a:t>
            </a:r>
            <a:r>
              <a:rPr lang="en-US" sz="2400" dirty="0" err="1"/>
              <a:t>Seim</a:t>
            </a:r>
            <a:r>
              <a:rPr lang="en-US" sz="2400" dirty="0"/>
              <a:t>, Johnson, </a:t>
            </a:r>
            <a:r>
              <a:rPr lang="en-US" sz="2400" dirty="0" err="1"/>
              <a:t>Sestak</a:t>
            </a:r>
            <a:r>
              <a:rPr lang="en-US" sz="2400" dirty="0"/>
              <a:t> &amp; Quist LLP</a:t>
            </a:r>
          </a:p>
          <a:p>
            <a:pPr eaLnBrk="1" hangingPunct="1">
              <a:buFontTx/>
              <a:buNone/>
            </a:pPr>
            <a:endParaRPr lang="en-US" sz="2400" dirty="0"/>
          </a:p>
        </p:txBody>
      </p:sp>
      <p:sp>
        <p:nvSpPr>
          <p:cNvPr id="4098" name="Slide Number Placeholder 5"/>
          <p:cNvSpPr>
            <a:spLocks noGrp="1"/>
          </p:cNvSpPr>
          <p:nvPr>
            <p:ph type="sldNum" sz="quarter" idx="4294967295"/>
          </p:nvPr>
        </p:nvSpPr>
        <p:spPr>
          <a:xfrm>
            <a:off x="7239000" y="6248400"/>
            <a:ext cx="1905000" cy="457200"/>
          </a:xfrm>
          <a:prstGeom prst="rect">
            <a:avLst/>
          </a:prstGeom>
          <a:noFill/>
        </p:spPr>
        <p:txBody>
          <a:bodyPr/>
          <a:lstStyle/>
          <a:p>
            <a:fld id="{413CE775-034A-4D41-AFCA-50C33AC6292D}"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ctrTitle"/>
          </p:nvPr>
        </p:nvSpPr>
        <p:spPr/>
        <p:txBody>
          <a:bodyPr/>
          <a:lstStyle/>
          <a:p>
            <a:pPr eaLnBrk="1" hangingPunct="1"/>
            <a:r>
              <a:rPr lang="en-US" sz="3200"/>
              <a:t># of Indicators that Varied for Each Factor</a:t>
            </a:r>
          </a:p>
        </p:txBody>
      </p:sp>
      <p:graphicFrame>
        <p:nvGraphicFramePr>
          <p:cNvPr id="257028" name="Group 4"/>
          <p:cNvGraphicFramePr>
            <a:graphicFrameLocks noGrp="1"/>
          </p:cNvGraphicFramePr>
          <p:nvPr>
            <p:ph idx="10"/>
            <p:extLst>
              <p:ext uri="{D42A27DB-BD31-4B8C-83A1-F6EECF244321}">
                <p14:modId xmlns:p14="http://schemas.microsoft.com/office/powerpoint/2010/main" val="2061473886"/>
              </p:ext>
            </p:extLst>
          </p:nvPr>
        </p:nvGraphicFramePr>
        <p:xfrm>
          <a:off x="914400" y="2743200"/>
          <a:ext cx="7315200" cy="3048000"/>
        </p:xfrm>
        <a:graphic>
          <a:graphicData uri="http://schemas.openxmlformats.org/drawingml/2006/table">
            <a:tbl>
              <a:tblPr/>
              <a:tblGrid>
                <a:gridCol w="4524463">
                  <a:extLst>
                    <a:ext uri="{9D8B030D-6E8A-4147-A177-3AD203B41FA5}">
                      <a16:colId xmlns:a16="http://schemas.microsoft.com/office/drawing/2014/main" val="20000"/>
                    </a:ext>
                  </a:extLst>
                </a:gridCol>
                <a:gridCol w="2790737">
                  <a:extLst>
                    <a:ext uri="{9D8B030D-6E8A-4147-A177-3AD203B41FA5}">
                      <a16:colId xmlns:a16="http://schemas.microsoft.com/office/drawing/2014/main" val="20001"/>
                    </a:ext>
                  </a:extLst>
                </a:gridCol>
              </a:tblGrid>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rgbClr val="003768"/>
                        </a:solidFill>
                        <a:effectLst/>
                        <a:latin typeface="+mj-lt"/>
                      </a:endParaRPr>
                    </a:p>
                  </a:txBody>
                  <a:tcPr marL="109728" marR="109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003768"/>
                          </a:solidFill>
                          <a:effectLst/>
                          <a:latin typeface="+mj-lt"/>
                        </a:rPr>
                        <a:t># of Indicators</a:t>
                      </a:r>
                    </a:p>
                  </a:txBody>
                  <a:tcPr marL="109728" marR="109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96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003768"/>
                          </a:solidFill>
                          <a:effectLst/>
                          <a:latin typeface="+mj-lt"/>
                        </a:rPr>
                        <a:t>Net patient revenue</a:t>
                      </a:r>
                    </a:p>
                  </a:txBody>
                  <a:tcPr marL="109728" marR="109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003768"/>
                          </a:solidFill>
                          <a:effectLst/>
                          <a:latin typeface="+mj-lt"/>
                        </a:rPr>
                        <a:t>16 / 20</a:t>
                      </a:r>
                    </a:p>
                  </a:txBody>
                  <a:tcPr marL="109728" marR="109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6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003768"/>
                          </a:solidFill>
                          <a:effectLst/>
                          <a:latin typeface="+mj-lt"/>
                        </a:rPr>
                        <a:t>Provided long-term care</a:t>
                      </a:r>
                    </a:p>
                  </a:txBody>
                  <a:tcPr marL="109728" marR="109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003768"/>
                          </a:solidFill>
                          <a:effectLst/>
                          <a:latin typeface="+mj-lt"/>
                        </a:rPr>
                        <a:t>10 / 20</a:t>
                      </a:r>
                    </a:p>
                  </a:txBody>
                  <a:tcPr marL="109728" marR="109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96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003768"/>
                          </a:solidFill>
                          <a:effectLst/>
                          <a:latin typeface="+mj-lt"/>
                        </a:rPr>
                        <a:t>Owned by government</a:t>
                      </a:r>
                    </a:p>
                  </a:txBody>
                  <a:tcPr marL="109728" marR="109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003768"/>
                          </a:solidFill>
                          <a:effectLst/>
                          <a:latin typeface="+mj-lt"/>
                        </a:rPr>
                        <a:t>10 / 20</a:t>
                      </a:r>
                    </a:p>
                  </a:txBody>
                  <a:tcPr marL="109728" marR="109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5006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003768"/>
                          </a:solidFill>
                          <a:effectLst/>
                          <a:latin typeface="+mj-lt"/>
                        </a:rPr>
                        <a:t>Operated a Rural Health Clinic</a:t>
                      </a:r>
                    </a:p>
                  </a:txBody>
                  <a:tcPr marL="109728" marR="109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003768"/>
                          </a:solidFill>
                          <a:effectLst/>
                          <a:latin typeface="+mj-lt"/>
                        </a:rPr>
                        <a:t>7 / 20</a:t>
                      </a:r>
                    </a:p>
                  </a:txBody>
                  <a:tcPr marL="109728" marR="109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3556" name="Rectangle 3"/>
          <p:cNvSpPr>
            <a:spLocks noGrp="1" noChangeArrowheads="1"/>
          </p:cNvSpPr>
          <p:nvPr>
            <p:ph type="body" sz="half" idx="4294967295"/>
          </p:nvPr>
        </p:nvSpPr>
        <p:spPr>
          <a:xfrm>
            <a:off x="457200" y="1447800"/>
            <a:ext cx="8382000" cy="1143000"/>
          </a:xfrm>
          <a:prstGeom prst="rect">
            <a:avLst/>
          </a:prstGeom>
        </p:spPr>
        <p:txBody>
          <a:bodyPr/>
          <a:lstStyle/>
          <a:p>
            <a:pPr eaLnBrk="1" hangingPunct="1"/>
            <a:r>
              <a:rPr lang="en-US" sz="2800" dirty="0"/>
              <a:t>Financial performance and condition varied significantly among the peer groups:</a:t>
            </a:r>
          </a:p>
        </p:txBody>
      </p:sp>
      <p:sp>
        <p:nvSpPr>
          <p:cNvPr id="23554" name="Slide Number Placeholder 6"/>
          <p:cNvSpPr>
            <a:spLocks noGrp="1"/>
          </p:cNvSpPr>
          <p:nvPr>
            <p:ph type="sldNum" sz="quarter" idx="4294967295"/>
          </p:nvPr>
        </p:nvSpPr>
        <p:spPr>
          <a:xfrm>
            <a:off x="7239000" y="6248400"/>
            <a:ext cx="1905000" cy="457200"/>
          </a:xfrm>
          <a:prstGeom prst="rect">
            <a:avLst/>
          </a:prstGeom>
          <a:noFill/>
        </p:spPr>
        <p:txBody>
          <a:bodyPr/>
          <a:lstStyle/>
          <a:p>
            <a:fld id="{7E41BF05-A099-4BF8-8F65-7755C937404C}"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ctrTitle"/>
          </p:nvPr>
        </p:nvSpPr>
        <p:spPr/>
        <p:txBody>
          <a:bodyPr/>
          <a:lstStyle/>
          <a:p>
            <a:pPr eaLnBrk="1" hangingPunct="1"/>
            <a:r>
              <a:rPr lang="en-US" sz="3600"/>
              <a:t>Creation of CAH Peer Groups</a:t>
            </a:r>
          </a:p>
        </p:txBody>
      </p:sp>
      <p:sp>
        <p:nvSpPr>
          <p:cNvPr id="24580" name="Rectangle 3"/>
          <p:cNvSpPr>
            <a:spLocks noGrp="1" noChangeArrowheads="1"/>
          </p:cNvSpPr>
          <p:nvPr>
            <p:ph idx="10"/>
          </p:nvPr>
        </p:nvSpPr>
        <p:spPr/>
        <p:txBody>
          <a:bodyPr/>
          <a:lstStyle/>
          <a:p>
            <a:pPr eaLnBrk="1" hangingPunct="1"/>
            <a:r>
              <a:rPr lang="en-US" dirty="0"/>
              <a:t>All combinations of the four factors were used to create 24 peer groups</a:t>
            </a:r>
          </a:p>
          <a:p>
            <a:pPr eaLnBrk="1" hangingPunct="1"/>
            <a:r>
              <a:rPr lang="en-US" dirty="0"/>
              <a:t>Every CAH is assigned to one of the 24 peer groups</a:t>
            </a:r>
          </a:p>
          <a:p>
            <a:pPr eaLnBrk="1" hangingPunct="1"/>
            <a:r>
              <a:rPr lang="en-US" dirty="0"/>
              <a:t>Indicator medians are calculated for each peer group</a:t>
            </a:r>
          </a:p>
        </p:txBody>
      </p:sp>
      <p:sp>
        <p:nvSpPr>
          <p:cNvPr id="24578" name="Slide Number Placeholder 5"/>
          <p:cNvSpPr>
            <a:spLocks noGrp="1"/>
          </p:cNvSpPr>
          <p:nvPr>
            <p:ph type="sldNum" sz="quarter" idx="4294967295"/>
          </p:nvPr>
        </p:nvSpPr>
        <p:spPr>
          <a:xfrm>
            <a:off x="7239000" y="6248400"/>
            <a:ext cx="1905000" cy="457200"/>
          </a:xfrm>
          <a:prstGeom prst="rect">
            <a:avLst/>
          </a:prstGeom>
          <a:noFill/>
        </p:spPr>
        <p:txBody>
          <a:bodyPr/>
          <a:lstStyle/>
          <a:p>
            <a:fld id="{08CA1022-9CC1-4BBF-A0B1-98E1C9FAEB45}"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ctrTitle"/>
          </p:nvPr>
        </p:nvSpPr>
        <p:spPr/>
        <p:txBody>
          <a:bodyPr/>
          <a:lstStyle/>
          <a:p>
            <a:pPr eaLnBrk="1" hangingPunct="1"/>
            <a:r>
              <a:rPr lang="en-US" sz="3200" dirty="0"/>
              <a:t>Second Issue of the CAH</a:t>
            </a:r>
            <a:br>
              <a:rPr lang="en-US" sz="3200" dirty="0"/>
            </a:br>
            <a:r>
              <a:rPr lang="en-US" sz="3200" dirty="0"/>
              <a:t>Financial Indicators Report</a:t>
            </a:r>
          </a:p>
        </p:txBody>
      </p:sp>
      <p:sp>
        <p:nvSpPr>
          <p:cNvPr id="25604" name="Rectangle 3"/>
          <p:cNvSpPr>
            <a:spLocks noGrp="1" noChangeArrowheads="1"/>
          </p:cNvSpPr>
          <p:nvPr>
            <p:ph idx="10"/>
          </p:nvPr>
        </p:nvSpPr>
        <p:spPr/>
        <p:txBody>
          <a:bodyPr/>
          <a:lstStyle/>
          <a:p>
            <a:pPr eaLnBrk="1" hangingPunct="1">
              <a:lnSpc>
                <a:spcPct val="90000"/>
              </a:lnSpc>
            </a:pPr>
            <a:r>
              <a:rPr lang="en-US" dirty="0"/>
              <a:t>In Summer 2005, hospital-specific reports were sent to 1,029 administrators </a:t>
            </a:r>
          </a:p>
          <a:p>
            <a:pPr eaLnBrk="1" hangingPunct="1">
              <a:lnSpc>
                <a:spcPct val="90000"/>
              </a:lnSpc>
            </a:pPr>
            <a:r>
              <a:rPr lang="en-US" dirty="0"/>
              <a:t>Peer group, state, and national medians</a:t>
            </a:r>
          </a:p>
          <a:p>
            <a:pPr eaLnBrk="1" hangingPunct="1">
              <a:lnSpc>
                <a:spcPct val="90000"/>
              </a:lnSpc>
            </a:pPr>
            <a:r>
              <a:rPr lang="en-US" dirty="0"/>
              <a:t>Summary graph of performance relative to peer group</a:t>
            </a:r>
          </a:p>
          <a:p>
            <a:pPr eaLnBrk="1" hangingPunct="1">
              <a:lnSpc>
                <a:spcPct val="90000"/>
              </a:lnSpc>
            </a:pPr>
            <a:r>
              <a:rPr lang="en-US" dirty="0"/>
              <a:t>An evaluation form was included and most respondents affirmed the selected peer groups</a:t>
            </a:r>
          </a:p>
          <a:p>
            <a:pPr eaLnBrk="1" hangingPunct="1">
              <a:lnSpc>
                <a:spcPct val="90000"/>
              </a:lnSpc>
            </a:pPr>
            <a:r>
              <a:rPr lang="en-US" dirty="0"/>
              <a:t>Many wanted peer group comparisons for CAHs in their state</a:t>
            </a:r>
          </a:p>
        </p:txBody>
      </p:sp>
      <p:sp>
        <p:nvSpPr>
          <p:cNvPr id="25602" name="Slide Number Placeholder 5"/>
          <p:cNvSpPr>
            <a:spLocks noGrp="1"/>
          </p:cNvSpPr>
          <p:nvPr>
            <p:ph type="sldNum" sz="quarter" idx="4294967295"/>
          </p:nvPr>
        </p:nvSpPr>
        <p:spPr>
          <a:xfrm>
            <a:off x="7239000" y="6248400"/>
            <a:ext cx="1905000" cy="457200"/>
          </a:xfrm>
          <a:prstGeom prst="rect">
            <a:avLst/>
          </a:prstGeom>
          <a:noFill/>
        </p:spPr>
        <p:txBody>
          <a:bodyPr/>
          <a:lstStyle/>
          <a:p>
            <a:fld id="{9D892312-3C3B-466D-9C43-E967236E8F95}"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ctrTitle"/>
          </p:nvPr>
        </p:nvSpPr>
        <p:spPr/>
        <p:txBody>
          <a:bodyPr/>
          <a:lstStyle/>
          <a:p>
            <a:pPr eaLnBrk="1" hangingPunct="1"/>
            <a:r>
              <a:rPr lang="en-US" sz="3600"/>
              <a:t>Net Patient Revenues</a:t>
            </a:r>
          </a:p>
        </p:txBody>
      </p:sp>
      <p:sp>
        <p:nvSpPr>
          <p:cNvPr id="26628" name="Rectangle 3"/>
          <p:cNvSpPr>
            <a:spLocks noGrp="1" noChangeArrowheads="1"/>
          </p:cNvSpPr>
          <p:nvPr>
            <p:ph idx="10"/>
          </p:nvPr>
        </p:nvSpPr>
        <p:spPr/>
        <p:txBody>
          <a:bodyPr/>
          <a:lstStyle/>
          <a:p>
            <a:pPr eaLnBrk="1" hangingPunct="1"/>
            <a:r>
              <a:rPr lang="en-US" dirty="0"/>
              <a:t>Larger CAHs were more profitable and could carry more debt, possibly because:</a:t>
            </a:r>
          </a:p>
          <a:p>
            <a:pPr lvl="1" eaLnBrk="1" hangingPunct="1"/>
            <a:r>
              <a:rPr lang="en-US" dirty="0"/>
              <a:t>More diagnostic and outpatient services</a:t>
            </a:r>
          </a:p>
          <a:p>
            <a:pPr lvl="1" eaLnBrk="1" hangingPunct="1"/>
            <a:r>
              <a:rPr lang="en-US" dirty="0"/>
              <a:t>Higher charges, lower costs, or both</a:t>
            </a:r>
          </a:p>
          <a:p>
            <a:pPr lvl="1" eaLnBrk="1" hangingPunct="1"/>
            <a:r>
              <a:rPr lang="en-US" dirty="0"/>
              <a:t>Lower proportion of Medicare patients</a:t>
            </a:r>
          </a:p>
          <a:p>
            <a:pPr lvl="1" eaLnBrk="1" hangingPunct="1"/>
            <a:r>
              <a:rPr lang="en-US" dirty="0"/>
              <a:t>Higher patient volume generates higher total revenue and lower fixed costs per patient</a:t>
            </a:r>
          </a:p>
          <a:p>
            <a:pPr lvl="1" eaLnBrk="1" hangingPunct="1"/>
            <a:r>
              <a:rPr lang="en-US" dirty="0"/>
              <a:t>Other reasons?</a:t>
            </a:r>
          </a:p>
        </p:txBody>
      </p:sp>
      <p:sp>
        <p:nvSpPr>
          <p:cNvPr id="26626" name="Slide Number Placeholder 5"/>
          <p:cNvSpPr>
            <a:spLocks noGrp="1"/>
          </p:cNvSpPr>
          <p:nvPr>
            <p:ph type="sldNum" sz="quarter" idx="4294967295"/>
          </p:nvPr>
        </p:nvSpPr>
        <p:spPr>
          <a:xfrm>
            <a:off x="7239000" y="6248400"/>
            <a:ext cx="1905000" cy="457200"/>
          </a:xfrm>
          <a:prstGeom prst="rect">
            <a:avLst/>
          </a:prstGeom>
          <a:noFill/>
        </p:spPr>
        <p:txBody>
          <a:bodyPr/>
          <a:lstStyle/>
          <a:p>
            <a:fld id="{EC97FD92-FED0-4D92-820F-D185E7834C9C}"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ctrTitle"/>
          </p:nvPr>
        </p:nvSpPr>
        <p:spPr/>
        <p:txBody>
          <a:bodyPr/>
          <a:lstStyle/>
          <a:p>
            <a:pPr eaLnBrk="1" hangingPunct="1"/>
            <a:r>
              <a:rPr lang="en-US" sz="3600"/>
              <a:t>Net Patient Revenues</a:t>
            </a:r>
          </a:p>
        </p:txBody>
      </p:sp>
      <p:sp>
        <p:nvSpPr>
          <p:cNvPr id="27652" name="Rectangle 3"/>
          <p:cNvSpPr>
            <a:spLocks noGrp="1" noChangeArrowheads="1"/>
          </p:cNvSpPr>
          <p:nvPr>
            <p:ph idx="10"/>
          </p:nvPr>
        </p:nvSpPr>
        <p:spPr/>
        <p:txBody>
          <a:bodyPr/>
          <a:lstStyle/>
          <a:p>
            <a:pPr eaLnBrk="1" hangingPunct="1"/>
            <a:r>
              <a:rPr lang="en-US"/>
              <a:t>Larger CAHs also had:</a:t>
            </a:r>
          </a:p>
          <a:p>
            <a:pPr lvl="1" eaLnBrk="1" hangingPunct="1"/>
            <a:r>
              <a:rPr lang="en-US"/>
              <a:t>Higher Medicare revenue per day (greater patient acuity, ICU/specialty service, higher wages in larger communities?)</a:t>
            </a:r>
          </a:p>
          <a:p>
            <a:pPr lvl="1" eaLnBrk="1" hangingPunct="1"/>
            <a:r>
              <a:rPr lang="en-US"/>
              <a:t>Lower salaries to total expenses (more equipment, higher drug costs?)</a:t>
            </a:r>
          </a:p>
          <a:p>
            <a:pPr lvl="1" eaLnBrk="1" hangingPunct="1"/>
            <a:r>
              <a:rPr lang="en-US"/>
              <a:t>Newer average age of plant (greater debt capacity?)</a:t>
            </a:r>
          </a:p>
        </p:txBody>
      </p:sp>
      <p:sp>
        <p:nvSpPr>
          <p:cNvPr id="27650" name="Slide Number Placeholder 5"/>
          <p:cNvSpPr>
            <a:spLocks noGrp="1"/>
          </p:cNvSpPr>
          <p:nvPr>
            <p:ph type="sldNum" sz="quarter" idx="4294967295"/>
          </p:nvPr>
        </p:nvSpPr>
        <p:spPr>
          <a:xfrm>
            <a:off x="7239000" y="6248400"/>
            <a:ext cx="1905000" cy="457200"/>
          </a:xfrm>
          <a:prstGeom prst="rect">
            <a:avLst/>
          </a:prstGeom>
          <a:noFill/>
        </p:spPr>
        <p:txBody>
          <a:bodyPr/>
          <a:lstStyle/>
          <a:p>
            <a:fld id="{CEFEEECA-59B7-493C-B1FA-61B024C1D31A}"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ctrTitle"/>
          </p:nvPr>
        </p:nvSpPr>
        <p:spPr/>
        <p:txBody>
          <a:bodyPr/>
          <a:lstStyle/>
          <a:p>
            <a:pPr eaLnBrk="1" hangingPunct="1"/>
            <a:r>
              <a:rPr lang="en-US" sz="3600"/>
              <a:t>Provided Long-Term Care</a:t>
            </a:r>
          </a:p>
        </p:txBody>
      </p:sp>
      <p:sp>
        <p:nvSpPr>
          <p:cNvPr id="28676" name="Rectangle 3"/>
          <p:cNvSpPr>
            <a:spLocks noGrp="1" noChangeArrowheads="1"/>
          </p:cNvSpPr>
          <p:nvPr>
            <p:ph idx="10"/>
          </p:nvPr>
        </p:nvSpPr>
        <p:spPr/>
        <p:txBody>
          <a:bodyPr/>
          <a:lstStyle/>
          <a:p>
            <a:pPr eaLnBrk="1" hangingPunct="1"/>
            <a:r>
              <a:rPr lang="en-US" dirty="0"/>
              <a:t>CAHs that provided long-term care were less profitable, possibly because:</a:t>
            </a:r>
          </a:p>
          <a:p>
            <a:pPr lvl="1" eaLnBrk="1" hangingPunct="1"/>
            <a:r>
              <a:rPr lang="en-US" dirty="0"/>
              <a:t>Higher proportion of Medicaid patients</a:t>
            </a:r>
          </a:p>
          <a:p>
            <a:pPr lvl="1" eaLnBrk="1" hangingPunct="1"/>
            <a:r>
              <a:rPr lang="en-US" dirty="0"/>
              <a:t>Medicare Cost Report accounting methods</a:t>
            </a:r>
          </a:p>
          <a:p>
            <a:pPr lvl="1" eaLnBrk="1" hangingPunct="1"/>
            <a:r>
              <a:rPr lang="en-US" dirty="0"/>
              <a:t>Lower patient volume</a:t>
            </a:r>
          </a:p>
          <a:p>
            <a:pPr lvl="1" eaLnBrk="1" hangingPunct="1"/>
            <a:r>
              <a:rPr lang="en-US" dirty="0"/>
              <a:t>Other reasons?</a:t>
            </a:r>
          </a:p>
        </p:txBody>
      </p:sp>
      <p:sp>
        <p:nvSpPr>
          <p:cNvPr id="28674" name="Slide Number Placeholder 5"/>
          <p:cNvSpPr>
            <a:spLocks noGrp="1"/>
          </p:cNvSpPr>
          <p:nvPr>
            <p:ph type="sldNum" sz="quarter" idx="4294967295"/>
          </p:nvPr>
        </p:nvSpPr>
        <p:spPr>
          <a:xfrm>
            <a:off x="7239000" y="6248400"/>
            <a:ext cx="1905000" cy="457200"/>
          </a:xfrm>
          <a:prstGeom prst="rect">
            <a:avLst/>
          </a:prstGeom>
          <a:noFill/>
        </p:spPr>
        <p:txBody>
          <a:bodyPr/>
          <a:lstStyle/>
          <a:p>
            <a:fld id="{C8819A69-6521-4A8B-AA8B-8C8A09864E29}"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ctrTitle"/>
          </p:nvPr>
        </p:nvSpPr>
        <p:spPr/>
        <p:txBody>
          <a:bodyPr/>
          <a:lstStyle/>
          <a:p>
            <a:pPr eaLnBrk="1" hangingPunct="1"/>
            <a:r>
              <a:rPr lang="en-US" sz="3600"/>
              <a:t>Provided Long-Term Care</a:t>
            </a:r>
          </a:p>
        </p:txBody>
      </p:sp>
      <p:sp>
        <p:nvSpPr>
          <p:cNvPr id="29700" name="Rectangle 3"/>
          <p:cNvSpPr>
            <a:spLocks noGrp="1" noChangeArrowheads="1"/>
          </p:cNvSpPr>
          <p:nvPr>
            <p:ph idx="10"/>
          </p:nvPr>
        </p:nvSpPr>
        <p:spPr/>
        <p:txBody>
          <a:bodyPr/>
          <a:lstStyle/>
          <a:p>
            <a:pPr eaLnBrk="1" hangingPunct="1"/>
            <a:r>
              <a:rPr lang="en-US"/>
              <a:t>CAHs that provided long-term care also had:</a:t>
            </a:r>
          </a:p>
          <a:p>
            <a:pPr lvl="1" eaLnBrk="1" hangingPunct="1"/>
            <a:r>
              <a:rPr lang="en-US"/>
              <a:t>Lower days revenue in accounts receivable (LTC bills submitted prior to service?)</a:t>
            </a:r>
          </a:p>
          <a:p>
            <a:pPr lvl="1" eaLnBrk="1" hangingPunct="1"/>
            <a:r>
              <a:rPr lang="en-US"/>
              <a:t>Lower outpatient revenue to total revenue (LTC revenue is in the denominator)</a:t>
            </a:r>
          </a:p>
          <a:p>
            <a:pPr lvl="1" eaLnBrk="1" hangingPunct="1"/>
            <a:r>
              <a:rPr lang="en-US"/>
              <a:t>Higher salaries to total expenses (high touch / low tech nature of long-term care?)</a:t>
            </a:r>
          </a:p>
        </p:txBody>
      </p:sp>
      <p:sp>
        <p:nvSpPr>
          <p:cNvPr id="29698" name="Slide Number Placeholder 5"/>
          <p:cNvSpPr>
            <a:spLocks noGrp="1"/>
          </p:cNvSpPr>
          <p:nvPr>
            <p:ph type="sldNum" sz="quarter" idx="4294967295"/>
          </p:nvPr>
        </p:nvSpPr>
        <p:spPr>
          <a:xfrm>
            <a:off x="7239000" y="6248400"/>
            <a:ext cx="1905000" cy="457200"/>
          </a:xfrm>
          <a:prstGeom prst="rect">
            <a:avLst/>
          </a:prstGeom>
          <a:noFill/>
        </p:spPr>
        <p:txBody>
          <a:bodyPr/>
          <a:lstStyle/>
          <a:p>
            <a:fld id="{C897C70F-7130-49DE-B4E9-2657ED99CA03}"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ctrTitle"/>
          </p:nvPr>
        </p:nvSpPr>
        <p:spPr/>
        <p:txBody>
          <a:bodyPr/>
          <a:lstStyle/>
          <a:p>
            <a:pPr eaLnBrk="1" hangingPunct="1"/>
            <a:r>
              <a:rPr lang="en-US" sz="3600"/>
              <a:t>Owned by Government</a:t>
            </a:r>
          </a:p>
        </p:txBody>
      </p:sp>
      <p:sp>
        <p:nvSpPr>
          <p:cNvPr id="30724" name="Rectangle 3"/>
          <p:cNvSpPr>
            <a:spLocks noGrp="1" noChangeArrowheads="1"/>
          </p:cNvSpPr>
          <p:nvPr>
            <p:ph idx="10"/>
          </p:nvPr>
        </p:nvSpPr>
        <p:spPr/>
        <p:txBody>
          <a:bodyPr/>
          <a:lstStyle/>
          <a:p>
            <a:pPr eaLnBrk="1" hangingPunct="1">
              <a:lnSpc>
                <a:spcPct val="90000"/>
              </a:lnSpc>
            </a:pPr>
            <a:r>
              <a:rPr lang="en-US" dirty="0"/>
              <a:t>CAHs that were owned by the government were less profitable but more liquid, possibly because:</a:t>
            </a:r>
          </a:p>
          <a:p>
            <a:pPr lvl="1" eaLnBrk="1" hangingPunct="1">
              <a:lnSpc>
                <a:spcPct val="90000"/>
              </a:lnSpc>
            </a:pPr>
            <a:r>
              <a:rPr lang="en-US" dirty="0"/>
              <a:t>Higher charges, lower costs, or both</a:t>
            </a:r>
          </a:p>
          <a:p>
            <a:pPr lvl="1" eaLnBrk="1" hangingPunct="1">
              <a:lnSpc>
                <a:spcPct val="90000"/>
              </a:lnSpc>
            </a:pPr>
            <a:r>
              <a:rPr lang="en-US" dirty="0"/>
              <a:t>Lower patient volume</a:t>
            </a:r>
          </a:p>
          <a:p>
            <a:pPr lvl="1" eaLnBrk="1" hangingPunct="1">
              <a:lnSpc>
                <a:spcPct val="90000"/>
              </a:lnSpc>
            </a:pPr>
            <a:r>
              <a:rPr lang="en-US" dirty="0"/>
              <a:t>Other reasons?</a:t>
            </a:r>
          </a:p>
          <a:p>
            <a:pPr eaLnBrk="1" hangingPunct="1">
              <a:lnSpc>
                <a:spcPct val="90000"/>
              </a:lnSpc>
            </a:pPr>
            <a:r>
              <a:rPr lang="en-US" dirty="0"/>
              <a:t>CAHs that were owned by the government also had:</a:t>
            </a:r>
          </a:p>
          <a:p>
            <a:pPr lvl="1" eaLnBrk="1" hangingPunct="1">
              <a:lnSpc>
                <a:spcPct val="90000"/>
              </a:lnSpc>
            </a:pPr>
            <a:r>
              <a:rPr lang="en-US" dirty="0"/>
              <a:t>Higher current ratio (lower use of debt)</a:t>
            </a:r>
          </a:p>
          <a:p>
            <a:pPr lvl="1" eaLnBrk="1" hangingPunct="1">
              <a:lnSpc>
                <a:spcPct val="90000"/>
              </a:lnSpc>
            </a:pPr>
            <a:r>
              <a:rPr lang="en-US" dirty="0"/>
              <a:t>Older average age of plant (lower use of debt?)</a:t>
            </a:r>
          </a:p>
        </p:txBody>
      </p:sp>
      <p:sp>
        <p:nvSpPr>
          <p:cNvPr id="30722" name="Slide Number Placeholder 5"/>
          <p:cNvSpPr>
            <a:spLocks noGrp="1"/>
          </p:cNvSpPr>
          <p:nvPr>
            <p:ph type="sldNum" sz="quarter" idx="4294967295"/>
          </p:nvPr>
        </p:nvSpPr>
        <p:spPr>
          <a:xfrm>
            <a:off x="7239000" y="6248400"/>
            <a:ext cx="1905000" cy="457200"/>
          </a:xfrm>
          <a:prstGeom prst="rect">
            <a:avLst/>
          </a:prstGeom>
          <a:noFill/>
        </p:spPr>
        <p:txBody>
          <a:bodyPr/>
          <a:lstStyle/>
          <a:p>
            <a:fld id="{9EB8D084-30A7-44AE-879B-451B4CD5276D}"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ctrTitle"/>
          </p:nvPr>
        </p:nvSpPr>
        <p:spPr/>
        <p:txBody>
          <a:bodyPr/>
          <a:lstStyle/>
          <a:p>
            <a:pPr eaLnBrk="1" hangingPunct="1"/>
            <a:r>
              <a:rPr lang="en-US" sz="3600"/>
              <a:t>Operated a RHC</a:t>
            </a:r>
          </a:p>
        </p:txBody>
      </p:sp>
      <p:sp>
        <p:nvSpPr>
          <p:cNvPr id="31748" name="Rectangle 3"/>
          <p:cNvSpPr>
            <a:spLocks noGrp="1" noChangeArrowheads="1"/>
          </p:cNvSpPr>
          <p:nvPr>
            <p:ph idx="10"/>
          </p:nvPr>
        </p:nvSpPr>
        <p:spPr/>
        <p:txBody>
          <a:bodyPr/>
          <a:lstStyle/>
          <a:p>
            <a:pPr eaLnBrk="1" hangingPunct="1"/>
            <a:r>
              <a:rPr lang="en-US" dirty="0"/>
              <a:t>CAHs that operated a RHC were less profitable, possibly because:</a:t>
            </a:r>
          </a:p>
          <a:p>
            <a:pPr lvl="1" eaLnBrk="1" hangingPunct="1"/>
            <a:r>
              <a:rPr lang="en-US" dirty="0"/>
              <a:t>Higher proportion of Medicare inpatients</a:t>
            </a:r>
          </a:p>
          <a:p>
            <a:pPr lvl="1" eaLnBrk="1" hangingPunct="1"/>
            <a:r>
              <a:rPr lang="en-US" dirty="0"/>
              <a:t>Lower patient volume</a:t>
            </a:r>
          </a:p>
          <a:p>
            <a:pPr lvl="1" eaLnBrk="1" hangingPunct="1"/>
            <a:r>
              <a:rPr lang="en-US" dirty="0"/>
              <a:t>Other reasons?</a:t>
            </a:r>
          </a:p>
          <a:p>
            <a:pPr eaLnBrk="1" hangingPunct="1"/>
            <a:r>
              <a:rPr lang="en-US" dirty="0"/>
              <a:t>CAHs that operated a RHC also had:</a:t>
            </a:r>
          </a:p>
          <a:p>
            <a:pPr lvl="1" eaLnBrk="1" hangingPunct="1"/>
            <a:r>
              <a:rPr lang="en-US" dirty="0"/>
              <a:t>Higher salaries to total expenses (physician compensation in numerator?)</a:t>
            </a:r>
          </a:p>
        </p:txBody>
      </p:sp>
      <p:sp>
        <p:nvSpPr>
          <p:cNvPr id="31746" name="Slide Number Placeholder 5"/>
          <p:cNvSpPr>
            <a:spLocks noGrp="1"/>
          </p:cNvSpPr>
          <p:nvPr>
            <p:ph type="sldNum" sz="quarter" idx="4294967295"/>
          </p:nvPr>
        </p:nvSpPr>
        <p:spPr>
          <a:xfrm>
            <a:off x="7239000" y="6248400"/>
            <a:ext cx="1905000" cy="457200"/>
          </a:xfrm>
          <a:prstGeom prst="rect">
            <a:avLst/>
          </a:prstGeom>
          <a:noFill/>
        </p:spPr>
        <p:txBody>
          <a:bodyPr/>
          <a:lstStyle/>
          <a:p>
            <a:fld id="{09E4BE35-292C-4C00-BFF1-6F8D0302C448}"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ctrTitle"/>
          </p:nvPr>
        </p:nvSpPr>
        <p:spPr/>
        <p:txBody>
          <a:bodyPr/>
          <a:lstStyle/>
          <a:p>
            <a:pPr eaLnBrk="1" hangingPunct="1"/>
            <a:r>
              <a:rPr lang="en-US" sz="3600"/>
              <a:t>Conclusion</a:t>
            </a:r>
          </a:p>
        </p:txBody>
      </p:sp>
      <p:sp>
        <p:nvSpPr>
          <p:cNvPr id="32772" name="Rectangle 3"/>
          <p:cNvSpPr>
            <a:spLocks noGrp="1" noChangeArrowheads="1"/>
          </p:cNvSpPr>
          <p:nvPr>
            <p:ph idx="10"/>
          </p:nvPr>
        </p:nvSpPr>
        <p:spPr/>
        <p:txBody>
          <a:bodyPr/>
          <a:lstStyle/>
          <a:p>
            <a:pPr eaLnBrk="1" hangingPunct="1">
              <a:lnSpc>
                <a:spcPct val="90000"/>
              </a:lnSpc>
            </a:pPr>
            <a:r>
              <a:rPr lang="en-US" sz="2400"/>
              <a:t>CAHs are not all the same - significant differences in financial performance and condition exist among CAH peer groups</a:t>
            </a:r>
          </a:p>
          <a:p>
            <a:pPr eaLnBrk="1" hangingPunct="1">
              <a:lnSpc>
                <a:spcPct val="90000"/>
              </a:lnSpc>
            </a:pPr>
            <a:r>
              <a:rPr lang="en-US" sz="2400"/>
              <a:t>May be misleading or unfair to compare the financial performance of a smaller CAH to a larger CAH, a CAH that does not provide LTC to a CAH that provides LTC, and so on</a:t>
            </a:r>
          </a:p>
          <a:p>
            <a:pPr eaLnBrk="1" hangingPunct="1">
              <a:lnSpc>
                <a:spcPct val="90000"/>
              </a:lnSpc>
            </a:pPr>
            <a:r>
              <a:rPr lang="en-US" sz="2400"/>
              <a:t>Compare CAH financial performance:</a:t>
            </a:r>
          </a:p>
          <a:p>
            <a:pPr lvl="1" eaLnBrk="1" hangingPunct="1">
              <a:lnSpc>
                <a:spcPct val="90000"/>
              </a:lnSpc>
            </a:pPr>
            <a:r>
              <a:rPr lang="en-US" sz="2200"/>
              <a:t>First to peer group median</a:t>
            </a:r>
          </a:p>
          <a:p>
            <a:pPr lvl="1" eaLnBrk="1" hangingPunct="1">
              <a:lnSpc>
                <a:spcPct val="90000"/>
              </a:lnSpc>
            </a:pPr>
            <a:r>
              <a:rPr lang="en-US" sz="2200"/>
              <a:t>Second to state median</a:t>
            </a:r>
          </a:p>
          <a:p>
            <a:pPr lvl="1" eaLnBrk="1" hangingPunct="1">
              <a:lnSpc>
                <a:spcPct val="90000"/>
              </a:lnSpc>
            </a:pPr>
            <a:r>
              <a:rPr lang="en-US" sz="2200"/>
              <a:t>Third to U.S. median</a:t>
            </a:r>
          </a:p>
        </p:txBody>
      </p:sp>
      <p:sp>
        <p:nvSpPr>
          <p:cNvPr id="32770" name="Slide Number Placeholder 5"/>
          <p:cNvSpPr>
            <a:spLocks noGrp="1"/>
          </p:cNvSpPr>
          <p:nvPr>
            <p:ph type="sldNum" sz="quarter" idx="4294967295"/>
          </p:nvPr>
        </p:nvSpPr>
        <p:spPr>
          <a:xfrm>
            <a:off x="7239000" y="6248400"/>
            <a:ext cx="1905000" cy="457200"/>
          </a:xfrm>
          <a:prstGeom prst="rect">
            <a:avLst/>
          </a:prstGeom>
          <a:noFill/>
        </p:spPr>
        <p:txBody>
          <a:bodyPr/>
          <a:lstStyle/>
          <a:p>
            <a:fld id="{265AE910-46A3-45E0-A489-7AA30F16C6DC}"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ctrTitle"/>
          </p:nvPr>
        </p:nvSpPr>
        <p:spPr/>
        <p:txBody>
          <a:bodyPr/>
          <a:lstStyle/>
          <a:p>
            <a:pPr eaLnBrk="1" hangingPunct="1"/>
            <a:r>
              <a:rPr lang="en-US" dirty="0"/>
              <a:t>Agenda</a:t>
            </a:r>
          </a:p>
        </p:txBody>
      </p:sp>
      <p:sp>
        <p:nvSpPr>
          <p:cNvPr id="5124" name="Rectangle 3"/>
          <p:cNvSpPr>
            <a:spLocks noGrp="1" noChangeArrowheads="1"/>
          </p:cNvSpPr>
          <p:nvPr>
            <p:ph idx="10"/>
          </p:nvPr>
        </p:nvSpPr>
        <p:spPr/>
        <p:txBody>
          <a:bodyPr/>
          <a:lstStyle/>
          <a:p>
            <a:pPr marL="514350" indent="-514350" eaLnBrk="1" hangingPunct="1">
              <a:buFontTx/>
              <a:buAutoNum type="arabicPeriod"/>
            </a:pPr>
            <a:r>
              <a:rPr lang="en-US" sz="2400" dirty="0"/>
              <a:t>The theory of financial analysis (p4)</a:t>
            </a:r>
          </a:p>
          <a:p>
            <a:pPr marL="514350" indent="-514350" eaLnBrk="1" hangingPunct="1">
              <a:buFontTx/>
              <a:buAutoNum type="arabicPeriod"/>
            </a:pPr>
            <a:r>
              <a:rPr lang="en-US" sz="2400" dirty="0"/>
              <a:t>Overview of the financial indicators in </a:t>
            </a:r>
            <a:r>
              <a:rPr lang="en-US" sz="2400" i="1" dirty="0"/>
              <a:t>CAHMPAS </a:t>
            </a:r>
            <a:r>
              <a:rPr lang="en-US" sz="2400" dirty="0"/>
              <a:t>(p10)</a:t>
            </a:r>
          </a:p>
          <a:p>
            <a:pPr marL="514350" indent="-514350" eaLnBrk="1" hangingPunct="1">
              <a:buFontTx/>
              <a:buAutoNum type="arabicPeriod"/>
            </a:pPr>
            <a:r>
              <a:rPr lang="en-US" sz="2400" dirty="0"/>
              <a:t>Understanding and using the peer groups (p16)</a:t>
            </a:r>
          </a:p>
          <a:p>
            <a:pPr marL="514350" indent="-514350" eaLnBrk="1" hangingPunct="1">
              <a:buFontTx/>
              <a:buAutoNum type="arabicPeriod"/>
            </a:pPr>
            <a:r>
              <a:rPr lang="en-US" sz="2400" dirty="0"/>
              <a:t>Understanding and using the indicators (p30)</a:t>
            </a:r>
          </a:p>
          <a:p>
            <a:pPr marL="514350" indent="-514350" eaLnBrk="1" hangingPunct="1">
              <a:buFontTx/>
              <a:buAutoNum type="arabicPeriod"/>
            </a:pPr>
            <a:r>
              <a:rPr lang="en-US" sz="2400" dirty="0"/>
              <a:t>How hospitals can use CAHMPAS: An example (p65)</a:t>
            </a:r>
          </a:p>
          <a:p>
            <a:pPr marL="514350" indent="-514350" eaLnBrk="1" hangingPunct="1">
              <a:buFontTx/>
              <a:buAutoNum type="arabicPeriod"/>
            </a:pPr>
            <a:r>
              <a:rPr lang="en-US" sz="2400" dirty="0"/>
              <a:t>Benchmarks (p83)</a:t>
            </a:r>
            <a:endParaRPr lang="en-US" dirty="0"/>
          </a:p>
        </p:txBody>
      </p:sp>
      <p:sp>
        <p:nvSpPr>
          <p:cNvPr id="5122" name="Slide Number Placeholder 5"/>
          <p:cNvSpPr>
            <a:spLocks noGrp="1"/>
          </p:cNvSpPr>
          <p:nvPr>
            <p:ph type="sldNum" sz="quarter" idx="4294967295"/>
          </p:nvPr>
        </p:nvSpPr>
        <p:spPr>
          <a:xfrm>
            <a:off x="7239000" y="6248400"/>
            <a:ext cx="1905000" cy="457200"/>
          </a:xfrm>
          <a:prstGeom prst="rect">
            <a:avLst/>
          </a:prstGeom>
          <a:noFill/>
        </p:spPr>
        <p:txBody>
          <a:bodyPr/>
          <a:lstStyle/>
          <a:p>
            <a:fld id="{1C2F4E23-451D-4F1B-ACCE-8F3904E91A2A}"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2"/>
          </p:nvPr>
        </p:nvSpPr>
        <p:spPr>
          <a:noFill/>
        </p:spPr>
        <p:txBody>
          <a:bodyPr/>
          <a:lstStyle/>
          <a:p>
            <a:fld id="{2F319464-6F92-4617-BD60-5E019D03310C}" type="slidenum">
              <a:rPr lang="en-US" smtClean="0"/>
              <a:pPr/>
              <a:t>30</a:t>
            </a:fld>
            <a:endParaRPr lang="en-US"/>
          </a:p>
        </p:txBody>
      </p:sp>
      <p:sp>
        <p:nvSpPr>
          <p:cNvPr id="33795" name="Text Box 2"/>
          <p:cNvSpPr txBox="1">
            <a:spLocks noChangeArrowheads="1"/>
          </p:cNvSpPr>
          <p:nvPr/>
        </p:nvSpPr>
        <p:spPr bwMode="auto">
          <a:xfrm>
            <a:off x="146462" y="2362200"/>
            <a:ext cx="8839200" cy="984885"/>
          </a:xfrm>
          <a:prstGeom prst="rect">
            <a:avLst/>
          </a:prstGeom>
          <a:noFill/>
          <a:ln w="9525" algn="ctr">
            <a:noFill/>
            <a:miter lim="800000"/>
            <a:headEnd/>
            <a:tailEnd/>
          </a:ln>
        </p:spPr>
        <p:txBody>
          <a:bodyPr wrap="square">
            <a:spAutoFit/>
          </a:bodyPr>
          <a:lstStyle/>
          <a:p>
            <a:pPr algn="ctr" eaLnBrk="0" hangingPunct="0"/>
            <a:r>
              <a:rPr lang="en-US" sz="3600" i="1" dirty="0">
                <a:solidFill>
                  <a:srgbClr val="003768"/>
                </a:solidFill>
                <a:latin typeface="+mj-lt"/>
              </a:rPr>
              <a:t>4. Understanding and using the indicators</a:t>
            </a:r>
          </a:p>
          <a:p>
            <a:pPr algn="ctr" eaLnBrk="0" hangingPunct="0"/>
            <a:endParaRPr lang="en-US" b="1" i="1" dirty="0">
              <a:solidFill>
                <a:schemeClr val="accent2"/>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ctrTitle"/>
          </p:nvPr>
        </p:nvSpPr>
        <p:spPr/>
        <p:txBody>
          <a:bodyPr/>
          <a:lstStyle/>
          <a:p>
            <a:pPr eaLnBrk="1" hangingPunct="1"/>
            <a:r>
              <a:rPr lang="en-US" sz="3600" dirty="0"/>
              <a:t>An Example:  Our Hospital</a:t>
            </a:r>
          </a:p>
        </p:txBody>
      </p:sp>
      <p:sp>
        <p:nvSpPr>
          <p:cNvPr id="34820" name="Rectangle 3"/>
          <p:cNvSpPr>
            <a:spLocks noGrp="1" noChangeArrowheads="1"/>
          </p:cNvSpPr>
          <p:nvPr>
            <p:ph idx="10"/>
          </p:nvPr>
        </p:nvSpPr>
        <p:spPr/>
        <p:txBody>
          <a:bodyPr/>
          <a:lstStyle/>
          <a:p>
            <a:pPr eaLnBrk="1" hangingPunct="1"/>
            <a:r>
              <a:rPr lang="en-US" dirty="0"/>
              <a:t>Let’s look at indicator values for </a:t>
            </a:r>
            <a:r>
              <a:rPr lang="en-US" i="1" dirty="0"/>
              <a:t>Our Hospital</a:t>
            </a:r>
          </a:p>
          <a:p>
            <a:pPr eaLnBrk="1" hangingPunct="1"/>
            <a:r>
              <a:rPr lang="en-US" dirty="0"/>
              <a:t>For all of the indicators:</a:t>
            </a:r>
          </a:p>
          <a:p>
            <a:pPr lvl="1" eaLnBrk="1" hangingPunct="1"/>
            <a:r>
              <a:rPr lang="en-US" i="1" dirty="0"/>
              <a:t>Our Hospital</a:t>
            </a:r>
            <a:r>
              <a:rPr lang="en-US" dirty="0"/>
              <a:t> is best performer</a:t>
            </a:r>
          </a:p>
          <a:p>
            <a:pPr lvl="1" eaLnBrk="1" hangingPunct="1"/>
            <a:r>
              <a:rPr lang="en-US" dirty="0"/>
              <a:t>Peer group median is second best</a:t>
            </a:r>
          </a:p>
          <a:p>
            <a:pPr lvl="1" eaLnBrk="1" hangingPunct="1"/>
            <a:r>
              <a:rPr lang="en-US" dirty="0"/>
              <a:t>State median is third best</a:t>
            </a:r>
          </a:p>
          <a:p>
            <a:pPr lvl="1" eaLnBrk="1" hangingPunct="1"/>
            <a:r>
              <a:rPr lang="en-US" dirty="0"/>
              <a:t>U.S. median is fourth best</a:t>
            </a:r>
          </a:p>
          <a:p>
            <a:pPr eaLnBrk="1" hangingPunct="1"/>
            <a:r>
              <a:rPr lang="en-US" dirty="0"/>
              <a:t>All of the numbers are contrived except for the U.S median</a:t>
            </a:r>
          </a:p>
        </p:txBody>
      </p:sp>
      <p:sp>
        <p:nvSpPr>
          <p:cNvPr id="34818" name="Slide Number Placeholder 5"/>
          <p:cNvSpPr>
            <a:spLocks noGrp="1"/>
          </p:cNvSpPr>
          <p:nvPr>
            <p:ph type="sldNum" sz="quarter" idx="4294967295"/>
          </p:nvPr>
        </p:nvSpPr>
        <p:spPr>
          <a:xfrm>
            <a:off x="7239000" y="6248400"/>
            <a:ext cx="1905000" cy="457200"/>
          </a:xfrm>
          <a:prstGeom prst="rect">
            <a:avLst/>
          </a:prstGeom>
          <a:noFill/>
        </p:spPr>
        <p:txBody>
          <a:bodyPr/>
          <a:lstStyle/>
          <a:p>
            <a:fld id="{E3C9BCAA-9C95-45F4-B396-1087E6B2D09A}"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ctrTitle"/>
          </p:nvPr>
        </p:nvSpPr>
        <p:spPr/>
        <p:txBody>
          <a:bodyPr/>
          <a:lstStyle/>
          <a:p>
            <a:pPr eaLnBrk="1" hangingPunct="1"/>
            <a:r>
              <a:rPr lang="en-US" sz="3600" dirty="0"/>
              <a:t>Profitability:  Total Margin</a:t>
            </a:r>
          </a:p>
        </p:txBody>
      </p:sp>
      <p:graphicFrame>
        <p:nvGraphicFramePr>
          <p:cNvPr id="37915" name="Group 27"/>
          <p:cNvGraphicFramePr>
            <a:graphicFrameLocks noGrp="1"/>
          </p:cNvGraphicFramePr>
          <p:nvPr>
            <p:ph idx="10"/>
            <p:extLst>
              <p:ext uri="{D42A27DB-BD31-4B8C-83A1-F6EECF244321}">
                <p14:modId xmlns:p14="http://schemas.microsoft.com/office/powerpoint/2010/main" val="3869069738"/>
              </p:ext>
            </p:extLst>
          </p:nvPr>
        </p:nvGraphicFramePr>
        <p:xfrm>
          <a:off x="334963" y="154305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01984">
                  <a:extLst>
                    <a:ext uri="{9D8B030D-6E8A-4147-A177-3AD203B41FA5}">
                      <a16:colId xmlns:a16="http://schemas.microsoft.com/office/drawing/2014/main" val="20001"/>
                    </a:ext>
                  </a:extLst>
                </a:gridCol>
                <a:gridCol w="2012816">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3.88</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5842" name="Slide Number Placeholder 5"/>
          <p:cNvSpPr>
            <a:spLocks noGrp="1"/>
          </p:cNvSpPr>
          <p:nvPr>
            <p:ph type="sldNum" sz="quarter" idx="4294967295"/>
          </p:nvPr>
        </p:nvSpPr>
        <p:spPr>
          <a:xfrm>
            <a:off x="7239000" y="6248400"/>
            <a:ext cx="1905000" cy="457200"/>
          </a:xfrm>
          <a:prstGeom prst="rect">
            <a:avLst/>
          </a:prstGeom>
          <a:noFill/>
        </p:spPr>
        <p:txBody>
          <a:bodyPr/>
          <a:lstStyle/>
          <a:p>
            <a:fld id="{2FF971C3-B4E4-4F67-A1DB-474DDCADF971}" type="slidenum">
              <a:rPr lang="en-US" smtClean="0"/>
              <a:pPr/>
              <a:t>32</a:t>
            </a:fld>
            <a:endParaRPr lang="en-US"/>
          </a:p>
        </p:txBody>
      </p:sp>
      <p:sp>
        <p:nvSpPr>
          <p:cNvPr id="35861" name="Text Box 20"/>
          <p:cNvSpPr txBox="1">
            <a:spLocks noChangeArrowheads="1"/>
          </p:cNvSpPr>
          <p:nvPr/>
        </p:nvSpPr>
        <p:spPr bwMode="auto">
          <a:xfrm>
            <a:off x="2339007" y="3752129"/>
            <a:ext cx="1752600" cy="762000"/>
          </a:xfrm>
          <a:prstGeom prst="rect">
            <a:avLst/>
          </a:prstGeom>
          <a:noFill/>
          <a:ln w="9525" algn="ctr">
            <a:noFill/>
            <a:miter lim="800000"/>
            <a:headEnd/>
            <a:tailEnd/>
          </a:ln>
        </p:spPr>
        <p:txBody>
          <a:bodyPr>
            <a:spAutoFit/>
          </a:bodyPr>
          <a:lstStyle/>
          <a:p>
            <a:pPr algn="ctr" eaLnBrk="0" hangingPunct="0"/>
            <a:r>
              <a:rPr lang="en-US" u="sng" dirty="0"/>
              <a:t>Net income</a:t>
            </a:r>
          </a:p>
          <a:p>
            <a:pPr algn="ctr" eaLnBrk="0" hangingPunct="0"/>
            <a:r>
              <a:rPr lang="en-US" dirty="0"/>
              <a:t>Total revenue</a:t>
            </a:r>
          </a:p>
        </p:txBody>
      </p:sp>
      <p:sp>
        <p:nvSpPr>
          <p:cNvPr id="35862" name="Text Box 21"/>
          <p:cNvSpPr txBox="1">
            <a:spLocks noChangeArrowheads="1"/>
          </p:cNvSpPr>
          <p:nvPr/>
        </p:nvSpPr>
        <p:spPr bwMode="auto">
          <a:xfrm>
            <a:off x="2347913" y="4736710"/>
            <a:ext cx="6248400" cy="427037"/>
          </a:xfrm>
          <a:prstGeom prst="rect">
            <a:avLst/>
          </a:prstGeom>
          <a:noFill/>
          <a:ln w="9525" algn="ctr">
            <a:noFill/>
            <a:miter lim="800000"/>
            <a:headEnd/>
            <a:tailEnd/>
          </a:ln>
        </p:spPr>
        <p:txBody>
          <a:bodyPr>
            <a:spAutoFit/>
          </a:bodyPr>
          <a:lstStyle/>
          <a:p>
            <a:pPr eaLnBrk="0" hangingPunct="0"/>
            <a:r>
              <a:rPr lang="en-US" dirty="0"/>
              <a:t>Measures the control of expenses relative to revenues</a:t>
            </a:r>
          </a:p>
        </p:txBody>
      </p:sp>
      <p:sp>
        <p:nvSpPr>
          <p:cNvPr id="35863" name="Text Box 22"/>
          <p:cNvSpPr txBox="1">
            <a:spLocks noChangeArrowheads="1"/>
          </p:cNvSpPr>
          <p:nvPr/>
        </p:nvSpPr>
        <p:spPr bwMode="auto">
          <a:xfrm>
            <a:off x="95992" y="3825081"/>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35864" name="Text Box 23"/>
          <p:cNvSpPr txBox="1">
            <a:spLocks noChangeArrowheads="1"/>
          </p:cNvSpPr>
          <p:nvPr/>
        </p:nvSpPr>
        <p:spPr bwMode="auto">
          <a:xfrm>
            <a:off x="53975" y="4731286"/>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sp>
        <p:nvSpPr>
          <p:cNvPr id="35865" name="Text Box 28"/>
          <p:cNvSpPr txBox="1">
            <a:spLocks noChangeArrowheads="1"/>
          </p:cNvSpPr>
          <p:nvPr/>
        </p:nvSpPr>
        <p:spPr bwMode="auto">
          <a:xfrm>
            <a:off x="2317235" y="5417107"/>
            <a:ext cx="4465637" cy="427038"/>
          </a:xfrm>
          <a:prstGeom prst="rect">
            <a:avLst/>
          </a:prstGeom>
          <a:noFill/>
          <a:ln w="9525" algn="ctr">
            <a:noFill/>
            <a:miter lim="800000"/>
            <a:headEnd/>
            <a:tailEnd/>
          </a:ln>
        </p:spPr>
        <p:txBody>
          <a:bodyPr wrap="none">
            <a:spAutoFit/>
          </a:bodyPr>
          <a:lstStyle/>
          <a:p>
            <a:pPr algn="ctr" eaLnBrk="0" hangingPunct="0"/>
            <a:r>
              <a:rPr lang="en-US" i="1">
                <a:solidFill>
                  <a:schemeClr val="accent2"/>
                </a:solidFill>
              </a:rPr>
              <a:t>Is a higher total margin always good?</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ctrTitle"/>
          </p:nvPr>
        </p:nvSpPr>
        <p:spPr/>
        <p:txBody>
          <a:bodyPr/>
          <a:lstStyle/>
          <a:p>
            <a:pPr eaLnBrk="1" hangingPunct="1"/>
            <a:r>
              <a:rPr lang="en-US" sz="3600" dirty="0"/>
              <a:t>Profitability:  Cash Flow Margin</a:t>
            </a:r>
          </a:p>
        </p:txBody>
      </p:sp>
      <p:sp>
        <p:nvSpPr>
          <p:cNvPr id="36866" name="Slide Number Placeholder 5"/>
          <p:cNvSpPr>
            <a:spLocks noGrp="1"/>
          </p:cNvSpPr>
          <p:nvPr>
            <p:ph type="sldNum" sz="quarter" idx="4294967295"/>
          </p:nvPr>
        </p:nvSpPr>
        <p:spPr>
          <a:xfrm>
            <a:off x="7239000" y="6248400"/>
            <a:ext cx="1905000" cy="457200"/>
          </a:xfrm>
          <a:prstGeom prst="rect">
            <a:avLst/>
          </a:prstGeom>
          <a:noFill/>
        </p:spPr>
        <p:txBody>
          <a:bodyPr/>
          <a:lstStyle/>
          <a:p>
            <a:fld id="{AC0441C4-150E-4F19-B32E-BA3F9E9E73A6}" type="slidenum">
              <a:rPr lang="en-US" smtClean="0"/>
              <a:pPr/>
              <a:t>33</a:t>
            </a:fld>
            <a:endParaRPr lang="en-US"/>
          </a:p>
        </p:txBody>
      </p:sp>
      <p:sp>
        <p:nvSpPr>
          <p:cNvPr id="36885" name="Text Box 20"/>
          <p:cNvSpPr txBox="1">
            <a:spLocks noChangeArrowheads="1"/>
          </p:cNvSpPr>
          <p:nvPr/>
        </p:nvSpPr>
        <p:spPr bwMode="auto">
          <a:xfrm>
            <a:off x="1676400" y="3126457"/>
            <a:ext cx="7467600" cy="1431925"/>
          </a:xfrm>
          <a:prstGeom prst="rect">
            <a:avLst/>
          </a:prstGeom>
          <a:noFill/>
          <a:ln w="9525" algn="ctr">
            <a:noFill/>
            <a:miter lim="800000"/>
            <a:headEnd/>
            <a:tailEnd/>
          </a:ln>
        </p:spPr>
        <p:txBody>
          <a:bodyPr>
            <a:spAutoFit/>
          </a:bodyPr>
          <a:lstStyle/>
          <a:p>
            <a:pPr algn="ctr" eaLnBrk="0" hangingPunct="0"/>
            <a:r>
              <a:rPr lang="en-US" dirty="0"/>
              <a:t>Net income – (Contributions, investments, and appropriations +</a:t>
            </a:r>
          </a:p>
          <a:p>
            <a:pPr algn="ctr" eaLnBrk="0" hangingPunct="0"/>
            <a:r>
              <a:rPr lang="en-US" u="sng" dirty="0"/>
              <a:t>Depreciation expense + Interest expense) </a:t>
            </a:r>
          </a:p>
          <a:p>
            <a:pPr algn="ctr" eaLnBrk="0" hangingPunct="0"/>
            <a:r>
              <a:rPr lang="en-US" dirty="0"/>
              <a:t>Net patient revenue + Other income – </a:t>
            </a:r>
          </a:p>
          <a:p>
            <a:pPr algn="ctr" eaLnBrk="0" hangingPunct="0"/>
            <a:r>
              <a:rPr lang="en-US" dirty="0"/>
              <a:t>Contributions, investments, and appropriations</a:t>
            </a:r>
          </a:p>
        </p:txBody>
      </p:sp>
      <p:sp>
        <p:nvSpPr>
          <p:cNvPr id="36886" name="Text Box 21"/>
          <p:cNvSpPr txBox="1">
            <a:spLocks noChangeArrowheads="1"/>
          </p:cNvSpPr>
          <p:nvPr/>
        </p:nvSpPr>
        <p:spPr bwMode="auto">
          <a:xfrm>
            <a:off x="2575594" y="4714462"/>
            <a:ext cx="5029200" cy="762000"/>
          </a:xfrm>
          <a:prstGeom prst="rect">
            <a:avLst/>
          </a:prstGeom>
          <a:noFill/>
          <a:ln w="9525" algn="ctr">
            <a:noFill/>
            <a:miter lim="800000"/>
            <a:headEnd/>
            <a:tailEnd/>
          </a:ln>
        </p:spPr>
        <p:txBody>
          <a:bodyPr>
            <a:spAutoFit/>
          </a:bodyPr>
          <a:lstStyle/>
          <a:p>
            <a:pPr eaLnBrk="0" hangingPunct="0"/>
            <a:r>
              <a:rPr lang="en-US" dirty="0"/>
              <a:t>Measures the ability to generate cash flow from providing patient care services</a:t>
            </a:r>
          </a:p>
        </p:txBody>
      </p:sp>
      <p:sp>
        <p:nvSpPr>
          <p:cNvPr id="36887" name="Text Box 22"/>
          <p:cNvSpPr txBox="1">
            <a:spLocks noChangeArrowheads="1"/>
          </p:cNvSpPr>
          <p:nvPr/>
        </p:nvSpPr>
        <p:spPr bwMode="auto">
          <a:xfrm>
            <a:off x="292891" y="3505200"/>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36888" name="Text Box 23"/>
          <p:cNvSpPr txBox="1">
            <a:spLocks noChangeArrowheads="1"/>
          </p:cNvSpPr>
          <p:nvPr/>
        </p:nvSpPr>
        <p:spPr bwMode="auto">
          <a:xfrm>
            <a:off x="292891" y="4714462"/>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sp>
        <p:nvSpPr>
          <p:cNvPr id="36889" name="Text Box 24"/>
          <p:cNvSpPr txBox="1">
            <a:spLocks noChangeArrowheads="1"/>
          </p:cNvSpPr>
          <p:nvPr/>
        </p:nvSpPr>
        <p:spPr bwMode="auto">
          <a:xfrm>
            <a:off x="533399" y="5603121"/>
            <a:ext cx="8104187" cy="427038"/>
          </a:xfrm>
          <a:prstGeom prst="rect">
            <a:avLst/>
          </a:prstGeom>
          <a:noFill/>
          <a:ln w="9525" algn="ctr">
            <a:noFill/>
            <a:miter lim="800000"/>
            <a:headEnd/>
            <a:tailEnd/>
          </a:ln>
        </p:spPr>
        <p:txBody>
          <a:bodyPr wrap="none">
            <a:spAutoFit/>
          </a:bodyPr>
          <a:lstStyle/>
          <a:p>
            <a:pPr algn="ctr" eaLnBrk="0" hangingPunct="0"/>
            <a:r>
              <a:rPr lang="en-US" i="1" dirty="0">
                <a:solidFill>
                  <a:schemeClr val="accent2"/>
                </a:solidFill>
              </a:rPr>
              <a:t>Why might total margin be negative and cash flow margin be positive?</a:t>
            </a:r>
          </a:p>
        </p:txBody>
      </p:sp>
      <p:graphicFrame>
        <p:nvGraphicFramePr>
          <p:cNvPr id="12" name="Group 27">
            <a:extLst>
              <a:ext uri="{FF2B5EF4-FFF2-40B4-BE49-F238E27FC236}">
                <a16:creationId xmlns:a16="http://schemas.microsoft.com/office/drawing/2014/main" id="{79023D55-CEEE-C240-996B-D3A33C5EFA12}"/>
              </a:ext>
            </a:extLst>
          </p:cNvPr>
          <p:cNvGraphicFramePr>
            <a:graphicFrameLocks/>
          </p:cNvGraphicFramePr>
          <p:nvPr>
            <p:extLst>
              <p:ext uri="{D42A27DB-BD31-4B8C-83A1-F6EECF244321}">
                <p14:modId xmlns:p14="http://schemas.microsoft.com/office/powerpoint/2010/main" val="2286704520"/>
              </p:ext>
            </p:extLst>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7.26</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ctrTitle"/>
          </p:nvPr>
        </p:nvSpPr>
        <p:spPr/>
        <p:txBody>
          <a:bodyPr/>
          <a:lstStyle/>
          <a:p>
            <a:pPr eaLnBrk="1" hangingPunct="1"/>
            <a:r>
              <a:rPr lang="en-US" sz="3600" dirty="0"/>
              <a:t>Profitability:  Return on Equity</a:t>
            </a:r>
          </a:p>
        </p:txBody>
      </p:sp>
      <p:sp>
        <p:nvSpPr>
          <p:cNvPr id="37890" name="Slide Number Placeholder 5"/>
          <p:cNvSpPr>
            <a:spLocks noGrp="1"/>
          </p:cNvSpPr>
          <p:nvPr>
            <p:ph type="sldNum" sz="quarter" idx="4294967295"/>
          </p:nvPr>
        </p:nvSpPr>
        <p:spPr>
          <a:xfrm>
            <a:off x="7239000" y="6248400"/>
            <a:ext cx="1905000" cy="457200"/>
          </a:xfrm>
          <a:prstGeom prst="rect">
            <a:avLst/>
          </a:prstGeom>
          <a:noFill/>
        </p:spPr>
        <p:txBody>
          <a:bodyPr/>
          <a:lstStyle/>
          <a:p>
            <a:fld id="{4EE4F8AF-0531-4929-85FB-9446ECC2AE75}" type="slidenum">
              <a:rPr lang="en-US" smtClean="0"/>
              <a:pPr/>
              <a:t>34</a:t>
            </a:fld>
            <a:endParaRPr lang="en-US"/>
          </a:p>
        </p:txBody>
      </p:sp>
      <p:sp>
        <p:nvSpPr>
          <p:cNvPr id="37909" name="Text Box 20"/>
          <p:cNvSpPr txBox="1">
            <a:spLocks noChangeArrowheads="1"/>
          </p:cNvSpPr>
          <p:nvPr/>
        </p:nvSpPr>
        <p:spPr bwMode="auto">
          <a:xfrm>
            <a:off x="2590800" y="3440360"/>
            <a:ext cx="1752600" cy="769441"/>
          </a:xfrm>
          <a:prstGeom prst="rect">
            <a:avLst/>
          </a:prstGeom>
          <a:noFill/>
          <a:ln w="9525" algn="ctr">
            <a:noFill/>
            <a:miter lim="800000"/>
            <a:headEnd/>
            <a:tailEnd/>
          </a:ln>
        </p:spPr>
        <p:txBody>
          <a:bodyPr>
            <a:spAutoFit/>
          </a:bodyPr>
          <a:lstStyle/>
          <a:p>
            <a:pPr algn="ctr" eaLnBrk="0" hangingPunct="0"/>
            <a:r>
              <a:rPr lang="en-US" u="sng" dirty="0"/>
              <a:t>Net income</a:t>
            </a:r>
          </a:p>
          <a:p>
            <a:pPr algn="ctr" eaLnBrk="0" hangingPunct="0"/>
            <a:r>
              <a:rPr lang="en-US" dirty="0"/>
              <a:t>Net assets</a:t>
            </a:r>
          </a:p>
        </p:txBody>
      </p:sp>
      <p:sp>
        <p:nvSpPr>
          <p:cNvPr id="37910" name="Text Box 21"/>
          <p:cNvSpPr txBox="1">
            <a:spLocks noChangeArrowheads="1"/>
          </p:cNvSpPr>
          <p:nvPr/>
        </p:nvSpPr>
        <p:spPr bwMode="auto">
          <a:xfrm>
            <a:off x="2593769" y="4388645"/>
            <a:ext cx="4267200" cy="769441"/>
          </a:xfrm>
          <a:prstGeom prst="rect">
            <a:avLst/>
          </a:prstGeom>
          <a:noFill/>
          <a:ln w="9525" algn="ctr">
            <a:noFill/>
            <a:miter lim="800000"/>
            <a:headEnd/>
            <a:tailEnd/>
          </a:ln>
        </p:spPr>
        <p:txBody>
          <a:bodyPr>
            <a:spAutoFit/>
          </a:bodyPr>
          <a:lstStyle/>
          <a:p>
            <a:pPr eaLnBrk="0" hangingPunct="0"/>
            <a:r>
              <a:rPr lang="en-US" dirty="0"/>
              <a:t>Measures the net income generated by equity investment (net assets)</a:t>
            </a:r>
          </a:p>
        </p:txBody>
      </p:sp>
      <p:sp>
        <p:nvSpPr>
          <p:cNvPr id="37911" name="Text Box 22"/>
          <p:cNvSpPr txBox="1">
            <a:spLocks noChangeArrowheads="1"/>
          </p:cNvSpPr>
          <p:nvPr/>
        </p:nvSpPr>
        <p:spPr bwMode="auto">
          <a:xfrm>
            <a:off x="814388" y="3440360"/>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37912" name="Text Box 23"/>
          <p:cNvSpPr txBox="1">
            <a:spLocks noChangeArrowheads="1"/>
          </p:cNvSpPr>
          <p:nvPr/>
        </p:nvSpPr>
        <p:spPr bwMode="auto">
          <a:xfrm>
            <a:off x="533400" y="4487603"/>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sp>
        <p:nvSpPr>
          <p:cNvPr id="37913" name="Text Box 24"/>
          <p:cNvSpPr txBox="1">
            <a:spLocks noChangeArrowheads="1"/>
          </p:cNvSpPr>
          <p:nvPr/>
        </p:nvSpPr>
        <p:spPr bwMode="auto">
          <a:xfrm>
            <a:off x="3048000" y="5287744"/>
            <a:ext cx="2337499" cy="430887"/>
          </a:xfrm>
          <a:prstGeom prst="rect">
            <a:avLst/>
          </a:prstGeom>
          <a:noFill/>
          <a:ln w="9525" algn="ctr">
            <a:noFill/>
            <a:miter lim="800000"/>
            <a:headEnd/>
            <a:tailEnd/>
          </a:ln>
        </p:spPr>
        <p:txBody>
          <a:bodyPr wrap="none">
            <a:spAutoFit/>
          </a:bodyPr>
          <a:lstStyle/>
          <a:p>
            <a:pPr algn="ctr" eaLnBrk="0" hangingPunct="0"/>
            <a:r>
              <a:rPr lang="en-US" i="1" dirty="0">
                <a:solidFill>
                  <a:schemeClr val="accent2"/>
                </a:solidFill>
              </a:rPr>
              <a:t>What is net assets?</a:t>
            </a:r>
          </a:p>
        </p:txBody>
      </p:sp>
      <p:graphicFrame>
        <p:nvGraphicFramePr>
          <p:cNvPr id="12" name="Group 27">
            <a:extLst>
              <a:ext uri="{FF2B5EF4-FFF2-40B4-BE49-F238E27FC236}">
                <a16:creationId xmlns:a16="http://schemas.microsoft.com/office/drawing/2014/main" id="{2B194248-3DE3-7743-92CA-3F492B951BBA}"/>
              </a:ext>
            </a:extLst>
          </p:cNvPr>
          <p:cNvGraphicFramePr>
            <a:graphicFrameLocks/>
          </p:cNvGraphicFramePr>
          <p:nvPr>
            <p:extLst>
              <p:ext uri="{D42A27DB-BD31-4B8C-83A1-F6EECF244321}">
                <p14:modId xmlns:p14="http://schemas.microsoft.com/office/powerpoint/2010/main" val="2121048329"/>
              </p:ext>
            </p:extLst>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6.40</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ctrTitle"/>
          </p:nvPr>
        </p:nvSpPr>
        <p:spPr/>
        <p:txBody>
          <a:bodyPr/>
          <a:lstStyle/>
          <a:p>
            <a:pPr eaLnBrk="1" hangingPunct="1"/>
            <a:r>
              <a:rPr lang="en-US" sz="3600" dirty="0"/>
              <a:t>Profitability:  Operating Margin</a:t>
            </a:r>
          </a:p>
        </p:txBody>
      </p:sp>
      <p:sp>
        <p:nvSpPr>
          <p:cNvPr id="38914" name="Slide Number Placeholder 5"/>
          <p:cNvSpPr>
            <a:spLocks noGrp="1"/>
          </p:cNvSpPr>
          <p:nvPr>
            <p:ph type="sldNum" sz="quarter" idx="4294967295"/>
          </p:nvPr>
        </p:nvSpPr>
        <p:spPr>
          <a:xfrm>
            <a:off x="7239000" y="6248400"/>
            <a:ext cx="1905000" cy="457200"/>
          </a:xfrm>
          <a:prstGeom prst="rect">
            <a:avLst/>
          </a:prstGeom>
          <a:noFill/>
        </p:spPr>
        <p:txBody>
          <a:bodyPr/>
          <a:lstStyle/>
          <a:p>
            <a:fld id="{088C65E5-672A-47FF-BE44-C08093D7382C}" type="slidenum">
              <a:rPr lang="en-US" smtClean="0"/>
              <a:pPr/>
              <a:t>35</a:t>
            </a:fld>
            <a:endParaRPr lang="en-US"/>
          </a:p>
        </p:txBody>
      </p:sp>
      <p:sp>
        <p:nvSpPr>
          <p:cNvPr id="38933" name="Text Box 20"/>
          <p:cNvSpPr txBox="1">
            <a:spLocks noChangeArrowheads="1"/>
          </p:cNvSpPr>
          <p:nvPr/>
        </p:nvSpPr>
        <p:spPr bwMode="auto">
          <a:xfrm>
            <a:off x="1524000" y="3611562"/>
            <a:ext cx="7620000" cy="769441"/>
          </a:xfrm>
          <a:prstGeom prst="rect">
            <a:avLst/>
          </a:prstGeom>
          <a:noFill/>
          <a:ln w="9525" algn="ctr">
            <a:noFill/>
            <a:miter lim="800000"/>
            <a:headEnd/>
            <a:tailEnd/>
          </a:ln>
        </p:spPr>
        <p:txBody>
          <a:bodyPr wrap="square">
            <a:spAutoFit/>
          </a:bodyPr>
          <a:lstStyle/>
          <a:p>
            <a:pPr algn="ctr" eaLnBrk="0" hangingPunct="0"/>
            <a:r>
              <a:rPr lang="en-US" u="sng" dirty="0"/>
              <a:t>Net patient revenue + operating income – total operating expenses</a:t>
            </a:r>
          </a:p>
          <a:p>
            <a:pPr algn="ctr" eaLnBrk="0" hangingPunct="0"/>
            <a:r>
              <a:rPr lang="en-US" dirty="0"/>
              <a:t>Net patient revenue + other revenue</a:t>
            </a:r>
          </a:p>
        </p:txBody>
      </p:sp>
      <p:sp>
        <p:nvSpPr>
          <p:cNvPr id="38934" name="Text Box 21"/>
          <p:cNvSpPr txBox="1">
            <a:spLocks noChangeArrowheads="1"/>
          </p:cNvSpPr>
          <p:nvPr/>
        </p:nvSpPr>
        <p:spPr bwMode="auto">
          <a:xfrm>
            <a:off x="2354283" y="4536117"/>
            <a:ext cx="6248400" cy="769937"/>
          </a:xfrm>
          <a:prstGeom prst="rect">
            <a:avLst/>
          </a:prstGeom>
          <a:noFill/>
          <a:ln w="9525" algn="ctr">
            <a:noFill/>
            <a:miter lim="800000"/>
            <a:headEnd/>
            <a:tailEnd/>
          </a:ln>
        </p:spPr>
        <p:txBody>
          <a:bodyPr>
            <a:spAutoFit/>
          </a:bodyPr>
          <a:lstStyle/>
          <a:p>
            <a:pPr eaLnBrk="0" hangingPunct="0"/>
            <a:r>
              <a:rPr lang="en-US" dirty="0"/>
              <a:t>Measures the control of operating expenses relative to operating revenues</a:t>
            </a:r>
          </a:p>
        </p:txBody>
      </p:sp>
      <p:sp>
        <p:nvSpPr>
          <p:cNvPr id="38935" name="Text Box 22"/>
          <p:cNvSpPr txBox="1">
            <a:spLocks noChangeArrowheads="1"/>
          </p:cNvSpPr>
          <p:nvPr/>
        </p:nvSpPr>
        <p:spPr bwMode="auto">
          <a:xfrm>
            <a:off x="123969" y="3782763"/>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38936" name="Text Box 23"/>
          <p:cNvSpPr txBox="1">
            <a:spLocks noChangeArrowheads="1"/>
          </p:cNvSpPr>
          <p:nvPr/>
        </p:nvSpPr>
        <p:spPr bwMode="auto">
          <a:xfrm>
            <a:off x="121990" y="4678362"/>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sp>
        <p:nvSpPr>
          <p:cNvPr id="38937" name="Text Box 28"/>
          <p:cNvSpPr txBox="1">
            <a:spLocks noChangeArrowheads="1"/>
          </p:cNvSpPr>
          <p:nvPr/>
        </p:nvSpPr>
        <p:spPr bwMode="auto">
          <a:xfrm>
            <a:off x="1990559" y="5486400"/>
            <a:ext cx="5154613" cy="430212"/>
          </a:xfrm>
          <a:prstGeom prst="rect">
            <a:avLst/>
          </a:prstGeom>
          <a:noFill/>
          <a:ln w="9525" algn="ctr">
            <a:noFill/>
            <a:miter lim="800000"/>
            <a:headEnd/>
            <a:tailEnd/>
          </a:ln>
        </p:spPr>
        <p:txBody>
          <a:bodyPr wrap="none">
            <a:spAutoFit/>
          </a:bodyPr>
          <a:lstStyle/>
          <a:p>
            <a:pPr algn="ctr" eaLnBrk="0" hangingPunct="0"/>
            <a:r>
              <a:rPr lang="en-US" i="1" dirty="0">
                <a:solidFill>
                  <a:schemeClr val="accent2"/>
                </a:solidFill>
              </a:rPr>
              <a:t>Is a higher operating margin always good?</a:t>
            </a:r>
          </a:p>
        </p:txBody>
      </p:sp>
      <p:graphicFrame>
        <p:nvGraphicFramePr>
          <p:cNvPr id="12" name="Group 27">
            <a:extLst>
              <a:ext uri="{FF2B5EF4-FFF2-40B4-BE49-F238E27FC236}">
                <a16:creationId xmlns:a16="http://schemas.microsoft.com/office/drawing/2014/main" id="{E08DE481-683C-F042-A7FF-1D16EBFE7B4B}"/>
              </a:ext>
            </a:extLst>
          </p:cNvPr>
          <p:cNvGraphicFramePr>
            <a:graphicFrameLocks/>
          </p:cNvGraphicFramePr>
          <p:nvPr>
            <p:extLst>
              <p:ext uri="{D42A27DB-BD31-4B8C-83A1-F6EECF244321}">
                <p14:modId xmlns:p14="http://schemas.microsoft.com/office/powerpoint/2010/main" val="1919000113"/>
              </p:ext>
            </p:extLst>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3.15</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ctrTitle"/>
          </p:nvPr>
        </p:nvSpPr>
        <p:spPr/>
        <p:txBody>
          <a:bodyPr/>
          <a:lstStyle/>
          <a:p>
            <a:pPr eaLnBrk="1" hangingPunct="1"/>
            <a:r>
              <a:rPr lang="en-US" sz="3600" dirty="0"/>
              <a:t>Public Health Emergency Funding:  COVID-19 PHE Funding</a:t>
            </a:r>
          </a:p>
        </p:txBody>
      </p:sp>
      <p:sp>
        <p:nvSpPr>
          <p:cNvPr id="38914" name="Slide Number Placeholder 5"/>
          <p:cNvSpPr>
            <a:spLocks noGrp="1"/>
          </p:cNvSpPr>
          <p:nvPr>
            <p:ph type="sldNum" sz="quarter" idx="4294967295"/>
          </p:nvPr>
        </p:nvSpPr>
        <p:spPr>
          <a:xfrm>
            <a:off x="7239000" y="6248400"/>
            <a:ext cx="1905000" cy="457200"/>
          </a:xfrm>
          <a:prstGeom prst="rect">
            <a:avLst/>
          </a:prstGeom>
          <a:noFill/>
        </p:spPr>
        <p:txBody>
          <a:bodyPr/>
          <a:lstStyle/>
          <a:p>
            <a:fld id="{088C65E5-672A-47FF-BE44-C08093D7382C}" type="slidenum">
              <a:rPr lang="en-US" smtClean="0"/>
              <a:pPr/>
              <a:t>36</a:t>
            </a:fld>
            <a:endParaRPr lang="en-US"/>
          </a:p>
        </p:txBody>
      </p:sp>
      <p:sp>
        <p:nvSpPr>
          <p:cNvPr id="38933" name="Text Box 20"/>
          <p:cNvSpPr txBox="1">
            <a:spLocks noChangeArrowheads="1"/>
          </p:cNvSpPr>
          <p:nvPr/>
        </p:nvSpPr>
        <p:spPr bwMode="auto">
          <a:xfrm>
            <a:off x="1524000" y="3611562"/>
            <a:ext cx="7620000" cy="769441"/>
          </a:xfrm>
          <a:prstGeom prst="rect">
            <a:avLst/>
          </a:prstGeom>
          <a:noFill/>
          <a:ln w="9525" algn="ctr">
            <a:noFill/>
            <a:miter lim="800000"/>
            <a:headEnd/>
            <a:tailEnd/>
          </a:ln>
        </p:spPr>
        <p:txBody>
          <a:bodyPr wrap="square">
            <a:spAutoFit/>
          </a:bodyPr>
          <a:lstStyle/>
          <a:p>
            <a:pPr algn="ctr" eaLnBrk="0" hangingPunct="0"/>
            <a:r>
              <a:rPr lang="en-US" dirty="0"/>
              <a:t>Aggregate revenue received for COVID-19 public health emergency (PHE) funding</a:t>
            </a:r>
          </a:p>
        </p:txBody>
      </p:sp>
      <p:sp>
        <p:nvSpPr>
          <p:cNvPr id="38934" name="Text Box 21"/>
          <p:cNvSpPr txBox="1">
            <a:spLocks noChangeArrowheads="1"/>
          </p:cNvSpPr>
          <p:nvPr/>
        </p:nvSpPr>
        <p:spPr bwMode="auto">
          <a:xfrm>
            <a:off x="2354283" y="4536117"/>
            <a:ext cx="6248400" cy="1061829"/>
          </a:xfrm>
          <a:prstGeom prst="rect">
            <a:avLst/>
          </a:prstGeom>
          <a:noFill/>
          <a:ln w="9525" algn="ctr">
            <a:noFill/>
            <a:miter lim="800000"/>
            <a:headEnd/>
            <a:tailEnd/>
          </a:ln>
        </p:spPr>
        <p:txBody>
          <a:bodyPr>
            <a:spAutoFit/>
          </a:bodyPr>
          <a:lstStyle/>
          <a:p>
            <a:pPr eaLnBrk="0" hangingPunct="0"/>
            <a:r>
              <a:rPr lang="en-US" sz="2100" dirty="0"/>
              <a:t>Measures aggregate revenue received for COVID-19 public health emergency (PHE) funding, including relief funds, loans, and credits</a:t>
            </a:r>
          </a:p>
        </p:txBody>
      </p:sp>
      <p:sp>
        <p:nvSpPr>
          <p:cNvPr id="38935" name="Text Box 22"/>
          <p:cNvSpPr txBox="1">
            <a:spLocks noChangeArrowheads="1"/>
          </p:cNvSpPr>
          <p:nvPr/>
        </p:nvSpPr>
        <p:spPr bwMode="auto">
          <a:xfrm>
            <a:off x="123969" y="3782763"/>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38936" name="Text Box 23"/>
          <p:cNvSpPr txBox="1">
            <a:spLocks noChangeArrowheads="1"/>
          </p:cNvSpPr>
          <p:nvPr/>
        </p:nvSpPr>
        <p:spPr bwMode="auto">
          <a:xfrm>
            <a:off x="121990" y="4678362"/>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sp>
        <p:nvSpPr>
          <p:cNvPr id="38937" name="Text Box 28"/>
          <p:cNvSpPr txBox="1">
            <a:spLocks noChangeArrowheads="1"/>
          </p:cNvSpPr>
          <p:nvPr/>
        </p:nvSpPr>
        <p:spPr bwMode="auto">
          <a:xfrm>
            <a:off x="1524000" y="5597946"/>
            <a:ext cx="5897768" cy="430887"/>
          </a:xfrm>
          <a:prstGeom prst="rect">
            <a:avLst/>
          </a:prstGeom>
          <a:noFill/>
          <a:ln w="9525" algn="ctr">
            <a:noFill/>
            <a:miter lim="800000"/>
            <a:headEnd/>
            <a:tailEnd/>
          </a:ln>
        </p:spPr>
        <p:txBody>
          <a:bodyPr wrap="none">
            <a:spAutoFit/>
          </a:bodyPr>
          <a:lstStyle/>
          <a:p>
            <a:pPr algn="ctr" eaLnBrk="0" hangingPunct="0"/>
            <a:r>
              <a:rPr lang="en-US" i="1" dirty="0">
                <a:solidFill>
                  <a:schemeClr val="accent2"/>
                </a:solidFill>
              </a:rPr>
              <a:t>Is higher COVID-19 PHE funding always good?</a:t>
            </a:r>
          </a:p>
        </p:txBody>
      </p:sp>
      <p:graphicFrame>
        <p:nvGraphicFramePr>
          <p:cNvPr id="12" name="Group 27">
            <a:extLst>
              <a:ext uri="{FF2B5EF4-FFF2-40B4-BE49-F238E27FC236}">
                <a16:creationId xmlns:a16="http://schemas.microsoft.com/office/drawing/2014/main" id="{E08DE481-683C-F042-A7FF-1D16EBFE7B4B}"/>
              </a:ext>
            </a:extLst>
          </p:cNvPr>
          <p:cNvGraphicFramePr>
            <a:graphicFrameLocks/>
          </p:cNvGraphicFramePr>
          <p:nvPr>
            <p:extLst>
              <p:ext uri="{D42A27DB-BD31-4B8C-83A1-F6EECF244321}">
                <p14:modId xmlns:p14="http://schemas.microsoft.com/office/powerpoint/2010/main" val="3126599604"/>
              </p:ext>
            </p:extLst>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258,228</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355784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ctrTitle"/>
          </p:nvPr>
        </p:nvSpPr>
        <p:spPr>
          <a:xfrm>
            <a:off x="1080654" y="170996"/>
            <a:ext cx="7622540" cy="992785"/>
          </a:xfrm>
        </p:spPr>
        <p:txBody>
          <a:bodyPr/>
          <a:lstStyle/>
          <a:p>
            <a:r>
              <a:rPr lang="en-US" sz="2700" dirty="0"/>
              <a:t>Public Health Emergency Funding: COVID-19 PHE Funding to Operating Revenue</a:t>
            </a:r>
          </a:p>
        </p:txBody>
      </p:sp>
      <p:sp>
        <p:nvSpPr>
          <p:cNvPr id="38914" name="Slide Number Placeholder 5"/>
          <p:cNvSpPr>
            <a:spLocks noGrp="1"/>
          </p:cNvSpPr>
          <p:nvPr>
            <p:ph type="sldNum" sz="quarter" idx="4294967295"/>
          </p:nvPr>
        </p:nvSpPr>
        <p:spPr>
          <a:xfrm>
            <a:off x="7239000" y="6248400"/>
            <a:ext cx="1905000" cy="457200"/>
          </a:xfrm>
          <a:prstGeom prst="rect">
            <a:avLst/>
          </a:prstGeom>
          <a:noFill/>
        </p:spPr>
        <p:txBody>
          <a:bodyPr/>
          <a:lstStyle/>
          <a:p>
            <a:fld id="{088C65E5-672A-47FF-BE44-C08093D7382C}" type="slidenum">
              <a:rPr lang="en-US" smtClean="0"/>
              <a:pPr/>
              <a:t>37</a:t>
            </a:fld>
            <a:endParaRPr lang="en-US"/>
          </a:p>
        </p:txBody>
      </p:sp>
      <p:sp>
        <p:nvSpPr>
          <p:cNvPr id="38933" name="Text Box 20"/>
          <p:cNvSpPr txBox="1">
            <a:spLocks noChangeArrowheads="1"/>
          </p:cNvSpPr>
          <p:nvPr/>
        </p:nvSpPr>
        <p:spPr bwMode="auto">
          <a:xfrm>
            <a:off x="1524000" y="3611562"/>
            <a:ext cx="7620000" cy="769441"/>
          </a:xfrm>
          <a:prstGeom prst="rect">
            <a:avLst/>
          </a:prstGeom>
          <a:noFill/>
          <a:ln w="9525" algn="ctr">
            <a:noFill/>
            <a:miter lim="800000"/>
            <a:headEnd/>
            <a:tailEnd/>
          </a:ln>
        </p:spPr>
        <p:txBody>
          <a:bodyPr wrap="square">
            <a:spAutoFit/>
          </a:bodyPr>
          <a:lstStyle/>
          <a:p>
            <a:pPr algn="ctr" eaLnBrk="0" hangingPunct="0"/>
            <a:r>
              <a:rPr lang="en-US" u="sng" dirty="0"/>
              <a:t>COVID-19 PHE funding</a:t>
            </a:r>
          </a:p>
          <a:p>
            <a:pPr algn="ctr" eaLnBrk="0" hangingPunct="0"/>
            <a:r>
              <a:rPr lang="en-US" dirty="0"/>
              <a:t>Net patient revenue + other revenue</a:t>
            </a:r>
          </a:p>
        </p:txBody>
      </p:sp>
      <p:sp>
        <p:nvSpPr>
          <p:cNvPr id="38934" name="Text Box 21"/>
          <p:cNvSpPr txBox="1">
            <a:spLocks noChangeArrowheads="1"/>
          </p:cNvSpPr>
          <p:nvPr/>
        </p:nvSpPr>
        <p:spPr bwMode="auto">
          <a:xfrm>
            <a:off x="2354283" y="4536117"/>
            <a:ext cx="6248400" cy="769441"/>
          </a:xfrm>
          <a:prstGeom prst="rect">
            <a:avLst/>
          </a:prstGeom>
          <a:noFill/>
          <a:ln w="9525" algn="ctr">
            <a:noFill/>
            <a:miter lim="800000"/>
            <a:headEnd/>
            <a:tailEnd/>
          </a:ln>
        </p:spPr>
        <p:txBody>
          <a:bodyPr>
            <a:spAutoFit/>
          </a:bodyPr>
          <a:lstStyle/>
          <a:p>
            <a:pPr eaLnBrk="0" hangingPunct="0"/>
            <a:r>
              <a:rPr lang="en-US" dirty="0"/>
              <a:t>Measures COVID-19 PHE funding as a percentage of operating revenue</a:t>
            </a:r>
          </a:p>
        </p:txBody>
      </p:sp>
      <p:sp>
        <p:nvSpPr>
          <p:cNvPr id="38935" name="Text Box 22"/>
          <p:cNvSpPr txBox="1">
            <a:spLocks noChangeArrowheads="1"/>
          </p:cNvSpPr>
          <p:nvPr/>
        </p:nvSpPr>
        <p:spPr bwMode="auto">
          <a:xfrm>
            <a:off x="123969" y="3782763"/>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38936" name="Text Box 23"/>
          <p:cNvSpPr txBox="1">
            <a:spLocks noChangeArrowheads="1"/>
          </p:cNvSpPr>
          <p:nvPr/>
        </p:nvSpPr>
        <p:spPr bwMode="auto">
          <a:xfrm>
            <a:off x="121990" y="4678362"/>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sp>
        <p:nvSpPr>
          <p:cNvPr id="38937" name="Text Box 28"/>
          <p:cNvSpPr txBox="1">
            <a:spLocks noChangeArrowheads="1"/>
          </p:cNvSpPr>
          <p:nvPr/>
        </p:nvSpPr>
        <p:spPr bwMode="auto">
          <a:xfrm>
            <a:off x="76229" y="5584121"/>
            <a:ext cx="8991564" cy="430887"/>
          </a:xfrm>
          <a:prstGeom prst="rect">
            <a:avLst/>
          </a:prstGeom>
          <a:noFill/>
          <a:ln w="9525" algn="ctr">
            <a:noFill/>
            <a:miter lim="800000"/>
            <a:headEnd/>
            <a:tailEnd/>
          </a:ln>
        </p:spPr>
        <p:txBody>
          <a:bodyPr wrap="none">
            <a:spAutoFit/>
          </a:bodyPr>
          <a:lstStyle/>
          <a:p>
            <a:pPr algn="ctr" eaLnBrk="0" hangingPunct="0"/>
            <a:r>
              <a:rPr lang="en-US" i="1" dirty="0">
                <a:solidFill>
                  <a:schemeClr val="accent2"/>
                </a:solidFill>
              </a:rPr>
              <a:t>Is a higher COVID-19 PHE funding to Operating Revenue ratio always good?</a:t>
            </a:r>
          </a:p>
        </p:txBody>
      </p:sp>
      <p:graphicFrame>
        <p:nvGraphicFramePr>
          <p:cNvPr id="12" name="Group 27">
            <a:extLst>
              <a:ext uri="{FF2B5EF4-FFF2-40B4-BE49-F238E27FC236}">
                <a16:creationId xmlns:a16="http://schemas.microsoft.com/office/drawing/2014/main" id="{E08DE481-683C-F042-A7FF-1D16EBFE7B4B}"/>
              </a:ext>
            </a:extLst>
          </p:cNvPr>
          <p:cNvGraphicFramePr>
            <a:graphicFrameLocks/>
          </p:cNvGraphicFramePr>
          <p:nvPr>
            <p:extLst>
              <p:ext uri="{D42A27DB-BD31-4B8C-83A1-F6EECF244321}">
                <p14:modId xmlns:p14="http://schemas.microsoft.com/office/powerpoint/2010/main" val="68313612"/>
              </p:ext>
            </p:extLst>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1.12</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828242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ctrTitle"/>
          </p:nvPr>
        </p:nvSpPr>
        <p:spPr/>
        <p:txBody>
          <a:bodyPr/>
          <a:lstStyle/>
          <a:p>
            <a:pPr eaLnBrk="1" hangingPunct="1"/>
            <a:r>
              <a:rPr lang="en-US" sz="3600" dirty="0"/>
              <a:t>Liquidity:  Current Ratio</a:t>
            </a:r>
          </a:p>
        </p:txBody>
      </p:sp>
      <p:sp>
        <p:nvSpPr>
          <p:cNvPr id="39938" name="Slide Number Placeholder 5"/>
          <p:cNvSpPr>
            <a:spLocks noGrp="1"/>
          </p:cNvSpPr>
          <p:nvPr>
            <p:ph type="sldNum" sz="quarter" idx="4294967295"/>
          </p:nvPr>
        </p:nvSpPr>
        <p:spPr>
          <a:xfrm>
            <a:off x="7239000" y="6248400"/>
            <a:ext cx="1905000" cy="457200"/>
          </a:xfrm>
          <a:prstGeom prst="rect">
            <a:avLst/>
          </a:prstGeom>
          <a:noFill/>
        </p:spPr>
        <p:txBody>
          <a:bodyPr/>
          <a:lstStyle/>
          <a:p>
            <a:fld id="{EB952B5C-E2DB-48C5-A5F1-53A6198B441E}" type="slidenum">
              <a:rPr lang="en-US" smtClean="0"/>
              <a:pPr/>
              <a:t>38</a:t>
            </a:fld>
            <a:endParaRPr lang="en-US"/>
          </a:p>
        </p:txBody>
      </p:sp>
      <p:sp>
        <p:nvSpPr>
          <p:cNvPr id="39957" name="Text Box 20"/>
          <p:cNvSpPr txBox="1">
            <a:spLocks noChangeArrowheads="1"/>
          </p:cNvSpPr>
          <p:nvPr/>
        </p:nvSpPr>
        <p:spPr bwMode="auto">
          <a:xfrm>
            <a:off x="2514600" y="3596050"/>
            <a:ext cx="2209800" cy="762000"/>
          </a:xfrm>
          <a:prstGeom prst="rect">
            <a:avLst/>
          </a:prstGeom>
          <a:noFill/>
          <a:ln w="9525" algn="ctr">
            <a:noFill/>
            <a:miter lim="800000"/>
            <a:headEnd/>
            <a:tailEnd/>
          </a:ln>
        </p:spPr>
        <p:txBody>
          <a:bodyPr>
            <a:spAutoFit/>
          </a:bodyPr>
          <a:lstStyle/>
          <a:p>
            <a:pPr algn="ctr" eaLnBrk="0" hangingPunct="0"/>
            <a:r>
              <a:rPr lang="en-US" u="sng" dirty="0"/>
              <a:t>Current assets</a:t>
            </a:r>
          </a:p>
          <a:p>
            <a:pPr algn="ctr" eaLnBrk="0" hangingPunct="0"/>
            <a:r>
              <a:rPr lang="en-US" dirty="0"/>
              <a:t>Current liabilities</a:t>
            </a:r>
          </a:p>
        </p:txBody>
      </p:sp>
      <p:sp>
        <p:nvSpPr>
          <p:cNvPr id="39958" name="Text Box 21"/>
          <p:cNvSpPr txBox="1">
            <a:spLocks noChangeArrowheads="1"/>
          </p:cNvSpPr>
          <p:nvPr/>
        </p:nvSpPr>
        <p:spPr bwMode="auto">
          <a:xfrm>
            <a:off x="2628405" y="4603390"/>
            <a:ext cx="6172200" cy="762000"/>
          </a:xfrm>
          <a:prstGeom prst="rect">
            <a:avLst/>
          </a:prstGeom>
          <a:noFill/>
          <a:ln w="9525" algn="ctr">
            <a:noFill/>
            <a:miter lim="800000"/>
            <a:headEnd/>
            <a:tailEnd/>
          </a:ln>
        </p:spPr>
        <p:txBody>
          <a:bodyPr>
            <a:spAutoFit/>
          </a:bodyPr>
          <a:lstStyle/>
          <a:p>
            <a:pPr eaLnBrk="0" hangingPunct="0"/>
            <a:r>
              <a:rPr lang="en-US" dirty="0"/>
              <a:t>Measures the number of times short-term obligations can be paid using short-term assets</a:t>
            </a:r>
          </a:p>
        </p:txBody>
      </p:sp>
      <p:sp>
        <p:nvSpPr>
          <p:cNvPr id="39959" name="Text Box 22"/>
          <p:cNvSpPr txBox="1">
            <a:spLocks noChangeArrowheads="1"/>
          </p:cNvSpPr>
          <p:nvPr/>
        </p:nvSpPr>
        <p:spPr bwMode="auto">
          <a:xfrm>
            <a:off x="381000" y="3763531"/>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39960" name="Text Box 23"/>
          <p:cNvSpPr txBox="1">
            <a:spLocks noChangeArrowheads="1"/>
          </p:cNvSpPr>
          <p:nvPr/>
        </p:nvSpPr>
        <p:spPr bwMode="auto">
          <a:xfrm>
            <a:off x="381000" y="4770871"/>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sp>
        <p:nvSpPr>
          <p:cNvPr id="39961" name="Text Box 24"/>
          <p:cNvSpPr txBox="1">
            <a:spLocks noChangeArrowheads="1"/>
          </p:cNvSpPr>
          <p:nvPr/>
        </p:nvSpPr>
        <p:spPr bwMode="auto">
          <a:xfrm>
            <a:off x="2324100" y="5535325"/>
            <a:ext cx="4510088" cy="427037"/>
          </a:xfrm>
          <a:prstGeom prst="rect">
            <a:avLst/>
          </a:prstGeom>
          <a:noFill/>
          <a:ln w="9525" algn="ctr">
            <a:noFill/>
            <a:miter lim="800000"/>
            <a:headEnd/>
            <a:tailEnd/>
          </a:ln>
        </p:spPr>
        <p:txBody>
          <a:bodyPr wrap="none">
            <a:spAutoFit/>
          </a:bodyPr>
          <a:lstStyle/>
          <a:p>
            <a:pPr algn="ctr" eaLnBrk="0" hangingPunct="0"/>
            <a:r>
              <a:rPr lang="en-US" i="1" dirty="0">
                <a:solidFill>
                  <a:schemeClr val="accent2"/>
                </a:solidFill>
              </a:rPr>
              <a:t>Is a higher current ratio always good?</a:t>
            </a:r>
          </a:p>
        </p:txBody>
      </p:sp>
      <p:graphicFrame>
        <p:nvGraphicFramePr>
          <p:cNvPr id="12" name="Group 27">
            <a:extLst>
              <a:ext uri="{FF2B5EF4-FFF2-40B4-BE49-F238E27FC236}">
                <a16:creationId xmlns:a16="http://schemas.microsoft.com/office/drawing/2014/main" id="{7C092E81-5F5D-3540-B525-1F77AE9B60A5}"/>
              </a:ext>
            </a:extLst>
          </p:cNvPr>
          <p:cNvGraphicFramePr>
            <a:graphicFrameLocks/>
          </p:cNvGraphicFramePr>
          <p:nvPr>
            <p:extLst>
              <p:ext uri="{D42A27DB-BD31-4B8C-83A1-F6EECF244321}">
                <p14:modId xmlns:p14="http://schemas.microsoft.com/office/powerpoint/2010/main" val="2507606075"/>
              </p:ext>
            </p:extLst>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200" b="0" i="0" u="none" strike="noStrike" cap="none" normalizeH="0" baseline="0" dirty="0">
                          <a:ln>
                            <a:noFill/>
                          </a:ln>
                          <a:solidFill>
                            <a:schemeClr val="tx1"/>
                          </a:solidFill>
                          <a:effectLst/>
                          <a:latin typeface="Times" pitchFamily="18" charset="0"/>
                        </a:rPr>
                        <a:t>3.04</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ctrTitle"/>
          </p:nvPr>
        </p:nvSpPr>
        <p:spPr/>
        <p:txBody>
          <a:bodyPr/>
          <a:lstStyle/>
          <a:p>
            <a:pPr eaLnBrk="1" hangingPunct="1"/>
            <a:r>
              <a:rPr lang="en-US" sz="3600" dirty="0"/>
              <a:t>Liquidity:  Days Cash on Hand</a:t>
            </a:r>
          </a:p>
        </p:txBody>
      </p:sp>
      <p:sp>
        <p:nvSpPr>
          <p:cNvPr id="40962" name="Slide Number Placeholder 5"/>
          <p:cNvSpPr>
            <a:spLocks noGrp="1"/>
          </p:cNvSpPr>
          <p:nvPr>
            <p:ph type="sldNum" sz="quarter" idx="4294967295"/>
          </p:nvPr>
        </p:nvSpPr>
        <p:spPr>
          <a:xfrm>
            <a:off x="7239000" y="6248400"/>
            <a:ext cx="1905000" cy="457200"/>
          </a:xfrm>
          <a:prstGeom prst="rect">
            <a:avLst/>
          </a:prstGeom>
          <a:noFill/>
        </p:spPr>
        <p:txBody>
          <a:bodyPr/>
          <a:lstStyle/>
          <a:p>
            <a:fld id="{5B6316A0-DEB0-4206-931C-21728B0EDE0F}" type="slidenum">
              <a:rPr lang="en-US" smtClean="0"/>
              <a:pPr/>
              <a:t>39</a:t>
            </a:fld>
            <a:endParaRPr lang="en-US"/>
          </a:p>
        </p:txBody>
      </p:sp>
      <p:sp>
        <p:nvSpPr>
          <p:cNvPr id="40981" name="Text Box 20"/>
          <p:cNvSpPr txBox="1">
            <a:spLocks noChangeArrowheads="1"/>
          </p:cNvSpPr>
          <p:nvPr/>
        </p:nvSpPr>
        <p:spPr bwMode="auto">
          <a:xfrm>
            <a:off x="2172194" y="3546569"/>
            <a:ext cx="6629400" cy="762000"/>
          </a:xfrm>
          <a:prstGeom prst="rect">
            <a:avLst/>
          </a:prstGeom>
          <a:noFill/>
          <a:ln w="9525" algn="ctr">
            <a:noFill/>
            <a:miter lim="800000"/>
            <a:headEnd/>
            <a:tailEnd/>
          </a:ln>
        </p:spPr>
        <p:txBody>
          <a:bodyPr>
            <a:spAutoFit/>
          </a:bodyPr>
          <a:lstStyle/>
          <a:p>
            <a:pPr algn="ctr" eaLnBrk="0" hangingPunct="0"/>
            <a:r>
              <a:rPr lang="en-US" u="sng" dirty="0"/>
              <a:t>Cash + temporary investments + investments </a:t>
            </a:r>
          </a:p>
          <a:p>
            <a:pPr algn="ctr" eaLnBrk="0" hangingPunct="0"/>
            <a:r>
              <a:rPr lang="en-US" dirty="0"/>
              <a:t>(Total expenses – Depreciation) / Days in period</a:t>
            </a:r>
          </a:p>
        </p:txBody>
      </p:sp>
      <p:sp>
        <p:nvSpPr>
          <p:cNvPr id="40982" name="Text Box 21"/>
          <p:cNvSpPr txBox="1">
            <a:spLocks noChangeArrowheads="1"/>
          </p:cNvSpPr>
          <p:nvPr/>
        </p:nvSpPr>
        <p:spPr bwMode="auto">
          <a:xfrm>
            <a:off x="2564080" y="4633161"/>
            <a:ext cx="6225639" cy="762000"/>
          </a:xfrm>
          <a:prstGeom prst="rect">
            <a:avLst/>
          </a:prstGeom>
          <a:noFill/>
          <a:ln w="9525" algn="ctr">
            <a:noFill/>
            <a:miter lim="800000"/>
            <a:headEnd/>
            <a:tailEnd/>
          </a:ln>
        </p:spPr>
        <p:txBody>
          <a:bodyPr wrap="square">
            <a:spAutoFit/>
          </a:bodyPr>
          <a:lstStyle/>
          <a:p>
            <a:pPr eaLnBrk="0" hangingPunct="0"/>
            <a:r>
              <a:rPr lang="en-US" dirty="0"/>
              <a:t>Measures the number of days an organization could operate if no cash was collected or received</a:t>
            </a:r>
          </a:p>
        </p:txBody>
      </p:sp>
      <p:sp>
        <p:nvSpPr>
          <p:cNvPr id="40983" name="Text Box 22"/>
          <p:cNvSpPr txBox="1">
            <a:spLocks noChangeArrowheads="1"/>
          </p:cNvSpPr>
          <p:nvPr/>
        </p:nvSpPr>
        <p:spPr bwMode="auto">
          <a:xfrm>
            <a:off x="457200" y="3714050"/>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40984" name="Text Box 23"/>
          <p:cNvSpPr txBox="1">
            <a:spLocks noChangeArrowheads="1"/>
          </p:cNvSpPr>
          <p:nvPr/>
        </p:nvSpPr>
        <p:spPr bwMode="auto">
          <a:xfrm>
            <a:off x="382959" y="4800642"/>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sp>
        <p:nvSpPr>
          <p:cNvPr id="40985" name="Text Box 24"/>
          <p:cNvSpPr txBox="1">
            <a:spLocks noChangeArrowheads="1"/>
          </p:cNvSpPr>
          <p:nvPr/>
        </p:nvSpPr>
        <p:spPr bwMode="auto">
          <a:xfrm>
            <a:off x="1690688" y="5563487"/>
            <a:ext cx="5472112" cy="427038"/>
          </a:xfrm>
          <a:prstGeom prst="rect">
            <a:avLst/>
          </a:prstGeom>
          <a:noFill/>
          <a:ln w="9525" algn="ctr">
            <a:noFill/>
            <a:miter lim="800000"/>
            <a:headEnd/>
            <a:tailEnd/>
          </a:ln>
        </p:spPr>
        <p:txBody>
          <a:bodyPr wrap="none">
            <a:spAutoFit/>
          </a:bodyPr>
          <a:lstStyle/>
          <a:p>
            <a:pPr algn="ctr" eaLnBrk="0" hangingPunct="0"/>
            <a:r>
              <a:rPr lang="en-US" i="1" dirty="0">
                <a:solidFill>
                  <a:schemeClr val="accent2"/>
                </a:solidFill>
              </a:rPr>
              <a:t>How would you interpret 5 days cash on hand?</a:t>
            </a:r>
          </a:p>
        </p:txBody>
      </p:sp>
      <p:graphicFrame>
        <p:nvGraphicFramePr>
          <p:cNvPr id="12" name="Group 27">
            <a:extLst>
              <a:ext uri="{FF2B5EF4-FFF2-40B4-BE49-F238E27FC236}">
                <a16:creationId xmlns:a16="http://schemas.microsoft.com/office/drawing/2014/main" id="{6AAD58CF-C9AB-4643-B655-493ACDDEE1BA}"/>
              </a:ext>
            </a:extLst>
          </p:cNvPr>
          <p:cNvGraphicFramePr>
            <a:graphicFrameLocks/>
          </p:cNvGraphicFramePr>
          <p:nvPr>
            <p:extLst>
              <p:ext uri="{D42A27DB-BD31-4B8C-83A1-F6EECF244321}">
                <p14:modId xmlns:p14="http://schemas.microsoft.com/office/powerpoint/2010/main" val="1764673016"/>
              </p:ext>
            </p:extLst>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a:ln>
                            <a:noFill/>
                          </a:ln>
                          <a:solidFill>
                            <a:schemeClr val="tx1"/>
                          </a:solidFill>
                          <a:effectLst/>
                          <a:latin typeface="Times" pitchFamily="18" charset="0"/>
                        </a:rPr>
                        <a:t>2022 </a:t>
                      </a:r>
                      <a:r>
                        <a:rPr kumimoji="0" lang="en-US" sz="2200" b="0" i="0" u="none" strike="noStrike" cap="none" normalizeH="0" baseline="0" dirty="0">
                          <a:ln>
                            <a:noFill/>
                          </a:ln>
                          <a:solidFill>
                            <a:schemeClr val="tx1"/>
                          </a:solidFill>
                          <a:effectLst/>
                          <a:latin typeface="Times" pitchFamily="18" charset="0"/>
                        </a:rPr>
                        <a:t>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125.80</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i="1" dirty="0"/>
              <a:t>1. The theory of financial analysis</a:t>
            </a:r>
          </a:p>
        </p:txBody>
      </p:sp>
      <p:sp>
        <p:nvSpPr>
          <p:cNvPr id="6146" name="Slide Number Placeholder 3"/>
          <p:cNvSpPr>
            <a:spLocks noGrp="1"/>
          </p:cNvSpPr>
          <p:nvPr>
            <p:ph type="sldNum" sz="quarter" idx="12"/>
          </p:nvPr>
        </p:nvSpPr>
        <p:spPr>
          <a:noFill/>
        </p:spPr>
        <p:txBody>
          <a:bodyPr/>
          <a:lstStyle/>
          <a:p>
            <a:fld id="{5AA55BB3-5023-493B-84EC-20AB7B174A2D}"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ctrTitle"/>
          </p:nvPr>
        </p:nvSpPr>
        <p:spPr/>
        <p:txBody>
          <a:bodyPr/>
          <a:lstStyle/>
          <a:p>
            <a:pPr eaLnBrk="1" hangingPunct="1"/>
            <a:r>
              <a:rPr lang="en-US" sz="3200" dirty="0"/>
              <a:t>Liquidity: Days in Net Accounts Receivable</a:t>
            </a:r>
          </a:p>
        </p:txBody>
      </p:sp>
      <p:sp>
        <p:nvSpPr>
          <p:cNvPr id="41986" name="Slide Number Placeholder 5"/>
          <p:cNvSpPr>
            <a:spLocks noGrp="1"/>
          </p:cNvSpPr>
          <p:nvPr>
            <p:ph type="sldNum" sz="quarter" idx="4294967295"/>
          </p:nvPr>
        </p:nvSpPr>
        <p:spPr>
          <a:xfrm>
            <a:off x="7239000" y="6248400"/>
            <a:ext cx="1905000" cy="457200"/>
          </a:xfrm>
          <a:prstGeom prst="rect">
            <a:avLst/>
          </a:prstGeom>
          <a:noFill/>
        </p:spPr>
        <p:txBody>
          <a:bodyPr/>
          <a:lstStyle/>
          <a:p>
            <a:fld id="{E30EE9BA-6BE1-4803-B5A7-C81CFD43A66D}" type="slidenum">
              <a:rPr lang="en-US" smtClean="0"/>
              <a:pPr/>
              <a:t>40</a:t>
            </a:fld>
            <a:endParaRPr lang="en-US"/>
          </a:p>
        </p:txBody>
      </p:sp>
      <p:sp>
        <p:nvSpPr>
          <p:cNvPr id="42005" name="Text Box 20"/>
          <p:cNvSpPr txBox="1">
            <a:spLocks noChangeArrowheads="1"/>
          </p:cNvSpPr>
          <p:nvPr/>
        </p:nvSpPr>
        <p:spPr bwMode="auto">
          <a:xfrm>
            <a:off x="2895600" y="3491109"/>
            <a:ext cx="5334000" cy="762000"/>
          </a:xfrm>
          <a:prstGeom prst="rect">
            <a:avLst/>
          </a:prstGeom>
          <a:noFill/>
          <a:ln w="9525" algn="ctr">
            <a:noFill/>
            <a:miter lim="800000"/>
            <a:headEnd/>
            <a:tailEnd/>
          </a:ln>
        </p:spPr>
        <p:txBody>
          <a:bodyPr>
            <a:spAutoFit/>
          </a:bodyPr>
          <a:lstStyle/>
          <a:p>
            <a:pPr algn="ctr" eaLnBrk="0" hangingPunct="0"/>
            <a:r>
              <a:rPr lang="en-US" u="sng" dirty="0"/>
              <a:t>Net patient accounts receivable </a:t>
            </a:r>
          </a:p>
          <a:p>
            <a:pPr algn="ctr" eaLnBrk="0" hangingPunct="0"/>
            <a:r>
              <a:rPr lang="en-US" dirty="0"/>
              <a:t>(Net patient revenue) / Days in period</a:t>
            </a:r>
          </a:p>
        </p:txBody>
      </p:sp>
      <p:sp>
        <p:nvSpPr>
          <p:cNvPr id="42006" name="Text Box 21"/>
          <p:cNvSpPr txBox="1">
            <a:spLocks noChangeArrowheads="1"/>
          </p:cNvSpPr>
          <p:nvPr/>
        </p:nvSpPr>
        <p:spPr bwMode="auto">
          <a:xfrm>
            <a:off x="3194050" y="4556919"/>
            <a:ext cx="4876800" cy="762000"/>
          </a:xfrm>
          <a:prstGeom prst="rect">
            <a:avLst/>
          </a:prstGeom>
          <a:noFill/>
          <a:ln w="9525" algn="ctr">
            <a:noFill/>
            <a:miter lim="800000"/>
            <a:headEnd/>
            <a:tailEnd/>
          </a:ln>
        </p:spPr>
        <p:txBody>
          <a:bodyPr>
            <a:spAutoFit/>
          </a:bodyPr>
          <a:lstStyle/>
          <a:p>
            <a:pPr eaLnBrk="0" hangingPunct="0"/>
            <a:r>
              <a:rPr lang="en-US" dirty="0"/>
              <a:t>Measures the number of days that it takes an organization to collect its receivables</a:t>
            </a:r>
          </a:p>
        </p:txBody>
      </p:sp>
      <p:sp>
        <p:nvSpPr>
          <p:cNvPr id="42007" name="Text Box 22"/>
          <p:cNvSpPr txBox="1">
            <a:spLocks noChangeArrowheads="1"/>
          </p:cNvSpPr>
          <p:nvPr/>
        </p:nvSpPr>
        <p:spPr bwMode="auto">
          <a:xfrm>
            <a:off x="838200" y="3611562"/>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42008" name="Text Box 23"/>
          <p:cNvSpPr txBox="1">
            <a:spLocks noChangeArrowheads="1"/>
          </p:cNvSpPr>
          <p:nvPr/>
        </p:nvSpPr>
        <p:spPr bwMode="auto">
          <a:xfrm>
            <a:off x="838200" y="4678362"/>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sp>
        <p:nvSpPr>
          <p:cNvPr id="42009" name="Text Box 24"/>
          <p:cNvSpPr txBox="1">
            <a:spLocks noChangeArrowheads="1"/>
          </p:cNvSpPr>
          <p:nvPr/>
        </p:nvSpPr>
        <p:spPr bwMode="auto">
          <a:xfrm>
            <a:off x="1218087" y="5546726"/>
            <a:ext cx="6981825" cy="427037"/>
          </a:xfrm>
          <a:prstGeom prst="rect">
            <a:avLst/>
          </a:prstGeom>
          <a:noFill/>
          <a:ln w="9525" algn="ctr">
            <a:noFill/>
            <a:miter lim="800000"/>
            <a:headEnd/>
            <a:tailEnd/>
          </a:ln>
        </p:spPr>
        <p:txBody>
          <a:bodyPr wrap="none">
            <a:spAutoFit/>
          </a:bodyPr>
          <a:lstStyle/>
          <a:p>
            <a:pPr algn="ctr" eaLnBrk="0" hangingPunct="0"/>
            <a:r>
              <a:rPr lang="en-US" i="1" dirty="0">
                <a:solidFill>
                  <a:schemeClr val="accent2"/>
                </a:solidFill>
              </a:rPr>
              <a:t>Is a higher days revenue in accounts receivable always bad?</a:t>
            </a:r>
          </a:p>
        </p:txBody>
      </p:sp>
      <p:graphicFrame>
        <p:nvGraphicFramePr>
          <p:cNvPr id="12" name="Group 27">
            <a:extLst>
              <a:ext uri="{FF2B5EF4-FFF2-40B4-BE49-F238E27FC236}">
                <a16:creationId xmlns:a16="http://schemas.microsoft.com/office/drawing/2014/main" id="{65B9FC45-B6DF-C64D-B70E-94680D3E6116}"/>
              </a:ext>
            </a:extLst>
          </p:cNvPr>
          <p:cNvGraphicFramePr>
            <a:graphicFrameLocks/>
          </p:cNvGraphicFramePr>
          <p:nvPr>
            <p:extLst>
              <p:ext uri="{D42A27DB-BD31-4B8C-83A1-F6EECF244321}">
                <p14:modId xmlns:p14="http://schemas.microsoft.com/office/powerpoint/2010/main" val="34343101"/>
              </p:ext>
            </p:extLst>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47.94</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ctrTitle"/>
          </p:nvPr>
        </p:nvSpPr>
        <p:spPr/>
        <p:txBody>
          <a:bodyPr/>
          <a:lstStyle/>
          <a:p>
            <a:pPr eaLnBrk="1" hangingPunct="1"/>
            <a:r>
              <a:rPr lang="en-US" sz="3200" dirty="0"/>
              <a:t>Liquidity: Days in Gross Accounts Receivable</a:t>
            </a:r>
          </a:p>
        </p:txBody>
      </p:sp>
      <p:sp>
        <p:nvSpPr>
          <p:cNvPr id="41986" name="Slide Number Placeholder 5"/>
          <p:cNvSpPr>
            <a:spLocks noGrp="1"/>
          </p:cNvSpPr>
          <p:nvPr>
            <p:ph type="sldNum" sz="quarter" idx="4294967295"/>
          </p:nvPr>
        </p:nvSpPr>
        <p:spPr>
          <a:xfrm>
            <a:off x="7239000" y="6248400"/>
            <a:ext cx="1905000" cy="457200"/>
          </a:xfrm>
          <a:prstGeom prst="rect">
            <a:avLst/>
          </a:prstGeom>
          <a:noFill/>
        </p:spPr>
        <p:txBody>
          <a:bodyPr/>
          <a:lstStyle/>
          <a:p>
            <a:fld id="{E30EE9BA-6BE1-4803-B5A7-C81CFD43A66D}" type="slidenum">
              <a:rPr lang="en-US" smtClean="0"/>
              <a:pPr/>
              <a:t>41</a:t>
            </a:fld>
            <a:endParaRPr lang="en-US"/>
          </a:p>
        </p:txBody>
      </p:sp>
      <p:sp>
        <p:nvSpPr>
          <p:cNvPr id="42005" name="Text Box 20"/>
          <p:cNvSpPr txBox="1">
            <a:spLocks noChangeArrowheads="1"/>
          </p:cNvSpPr>
          <p:nvPr/>
        </p:nvSpPr>
        <p:spPr bwMode="auto">
          <a:xfrm>
            <a:off x="2895600" y="3491109"/>
            <a:ext cx="5334000" cy="762000"/>
          </a:xfrm>
          <a:prstGeom prst="rect">
            <a:avLst/>
          </a:prstGeom>
          <a:noFill/>
          <a:ln w="9525" algn="ctr">
            <a:noFill/>
            <a:miter lim="800000"/>
            <a:headEnd/>
            <a:tailEnd/>
          </a:ln>
        </p:spPr>
        <p:txBody>
          <a:bodyPr>
            <a:spAutoFit/>
          </a:bodyPr>
          <a:lstStyle/>
          <a:p>
            <a:pPr algn="ctr" eaLnBrk="0" hangingPunct="0"/>
            <a:r>
              <a:rPr lang="en-US" u="sng" dirty="0"/>
              <a:t>Gross patient accounts receivable </a:t>
            </a:r>
          </a:p>
          <a:p>
            <a:pPr algn="ctr" eaLnBrk="0" hangingPunct="0"/>
            <a:r>
              <a:rPr lang="en-US" dirty="0"/>
              <a:t>(Gross patient revenue) / Days in period</a:t>
            </a:r>
          </a:p>
        </p:txBody>
      </p:sp>
      <p:sp>
        <p:nvSpPr>
          <p:cNvPr id="42006" name="Text Box 21"/>
          <p:cNvSpPr txBox="1">
            <a:spLocks noChangeArrowheads="1"/>
          </p:cNvSpPr>
          <p:nvPr/>
        </p:nvSpPr>
        <p:spPr bwMode="auto">
          <a:xfrm>
            <a:off x="3194050" y="4556919"/>
            <a:ext cx="4876800" cy="769441"/>
          </a:xfrm>
          <a:prstGeom prst="rect">
            <a:avLst/>
          </a:prstGeom>
          <a:noFill/>
          <a:ln w="9525" algn="ctr">
            <a:noFill/>
            <a:miter lim="800000"/>
            <a:headEnd/>
            <a:tailEnd/>
          </a:ln>
        </p:spPr>
        <p:txBody>
          <a:bodyPr>
            <a:spAutoFit/>
          </a:bodyPr>
          <a:lstStyle/>
          <a:p>
            <a:pPr eaLnBrk="0" hangingPunct="0"/>
            <a:r>
              <a:rPr lang="en-US" dirty="0"/>
              <a:t>Measures revenue cycle performance (when compared to days in net A/R.)</a:t>
            </a:r>
          </a:p>
        </p:txBody>
      </p:sp>
      <p:sp>
        <p:nvSpPr>
          <p:cNvPr id="42007" name="Text Box 22"/>
          <p:cNvSpPr txBox="1">
            <a:spLocks noChangeArrowheads="1"/>
          </p:cNvSpPr>
          <p:nvPr/>
        </p:nvSpPr>
        <p:spPr bwMode="auto">
          <a:xfrm>
            <a:off x="838200" y="3611562"/>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42008" name="Text Box 23"/>
          <p:cNvSpPr txBox="1">
            <a:spLocks noChangeArrowheads="1"/>
          </p:cNvSpPr>
          <p:nvPr/>
        </p:nvSpPr>
        <p:spPr bwMode="auto">
          <a:xfrm>
            <a:off x="838200" y="4678362"/>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sp>
        <p:nvSpPr>
          <p:cNvPr id="42009" name="Text Box 24"/>
          <p:cNvSpPr txBox="1">
            <a:spLocks noChangeArrowheads="1"/>
          </p:cNvSpPr>
          <p:nvPr/>
        </p:nvSpPr>
        <p:spPr bwMode="auto">
          <a:xfrm>
            <a:off x="1336153" y="5546726"/>
            <a:ext cx="6745694" cy="430887"/>
          </a:xfrm>
          <a:prstGeom prst="rect">
            <a:avLst/>
          </a:prstGeom>
          <a:noFill/>
          <a:ln w="9525" algn="ctr">
            <a:noFill/>
            <a:miter lim="800000"/>
            <a:headEnd/>
            <a:tailEnd/>
          </a:ln>
        </p:spPr>
        <p:txBody>
          <a:bodyPr wrap="none">
            <a:spAutoFit/>
          </a:bodyPr>
          <a:lstStyle/>
          <a:p>
            <a:pPr algn="ctr" eaLnBrk="0" hangingPunct="0"/>
            <a:r>
              <a:rPr lang="en-US" i="1" dirty="0">
                <a:solidFill>
                  <a:schemeClr val="accent2"/>
                </a:solidFill>
              </a:rPr>
              <a:t>Is a higher days in gross accounts receivable always bad?</a:t>
            </a:r>
          </a:p>
        </p:txBody>
      </p:sp>
      <p:graphicFrame>
        <p:nvGraphicFramePr>
          <p:cNvPr id="12" name="Group 27">
            <a:extLst>
              <a:ext uri="{FF2B5EF4-FFF2-40B4-BE49-F238E27FC236}">
                <a16:creationId xmlns:a16="http://schemas.microsoft.com/office/drawing/2014/main" id="{B6804521-8F38-A14A-80F6-4DB05D59AA7A}"/>
              </a:ext>
            </a:extLst>
          </p:cNvPr>
          <p:cNvGraphicFramePr>
            <a:graphicFrameLocks/>
          </p:cNvGraphicFramePr>
          <p:nvPr>
            <p:extLst>
              <p:ext uri="{D42A27DB-BD31-4B8C-83A1-F6EECF244321}">
                <p14:modId xmlns:p14="http://schemas.microsoft.com/office/powerpoint/2010/main" val="3507246739"/>
              </p:ext>
            </p:extLst>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47.54</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07232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1026"/>
          <p:cNvSpPr>
            <a:spLocks noGrp="1" noChangeArrowheads="1"/>
          </p:cNvSpPr>
          <p:nvPr>
            <p:ph type="ctrTitle"/>
          </p:nvPr>
        </p:nvSpPr>
        <p:spPr>
          <a:xfrm>
            <a:off x="1080654" y="170996"/>
            <a:ext cx="7834746" cy="992785"/>
          </a:xfrm>
        </p:spPr>
        <p:txBody>
          <a:bodyPr/>
          <a:lstStyle/>
          <a:p>
            <a:pPr eaLnBrk="1" hangingPunct="1"/>
            <a:r>
              <a:rPr lang="en-US" sz="3600" dirty="0"/>
              <a:t>Capital Structure:  Equity Financing</a:t>
            </a:r>
          </a:p>
        </p:txBody>
      </p:sp>
      <p:sp>
        <p:nvSpPr>
          <p:cNvPr id="43010" name="Slide Number Placeholder 5"/>
          <p:cNvSpPr>
            <a:spLocks noGrp="1"/>
          </p:cNvSpPr>
          <p:nvPr>
            <p:ph type="sldNum" sz="quarter" idx="4294967295"/>
          </p:nvPr>
        </p:nvSpPr>
        <p:spPr>
          <a:xfrm>
            <a:off x="7239000" y="6248400"/>
            <a:ext cx="1905000" cy="457200"/>
          </a:xfrm>
          <a:prstGeom prst="rect">
            <a:avLst/>
          </a:prstGeom>
          <a:noFill/>
        </p:spPr>
        <p:txBody>
          <a:bodyPr/>
          <a:lstStyle/>
          <a:p>
            <a:fld id="{B12BF33E-9681-49CF-9B5D-17687153DBF3}" type="slidenum">
              <a:rPr lang="en-US" smtClean="0"/>
              <a:pPr/>
              <a:t>42</a:t>
            </a:fld>
            <a:endParaRPr lang="en-US"/>
          </a:p>
        </p:txBody>
      </p:sp>
      <p:sp>
        <p:nvSpPr>
          <p:cNvPr id="43029" name="Text Box 1044"/>
          <p:cNvSpPr txBox="1">
            <a:spLocks noChangeArrowheads="1"/>
          </p:cNvSpPr>
          <p:nvPr/>
        </p:nvSpPr>
        <p:spPr bwMode="auto">
          <a:xfrm>
            <a:off x="3371055" y="3551238"/>
            <a:ext cx="1752600" cy="762000"/>
          </a:xfrm>
          <a:prstGeom prst="rect">
            <a:avLst/>
          </a:prstGeom>
          <a:noFill/>
          <a:ln w="9525" algn="ctr">
            <a:noFill/>
            <a:miter lim="800000"/>
            <a:headEnd/>
            <a:tailEnd/>
          </a:ln>
        </p:spPr>
        <p:txBody>
          <a:bodyPr>
            <a:spAutoFit/>
          </a:bodyPr>
          <a:lstStyle/>
          <a:p>
            <a:pPr algn="ctr" eaLnBrk="0" hangingPunct="0"/>
            <a:r>
              <a:rPr lang="en-US" u="sng" dirty="0"/>
              <a:t>Net assets</a:t>
            </a:r>
          </a:p>
          <a:p>
            <a:pPr algn="ctr" eaLnBrk="0" hangingPunct="0"/>
            <a:r>
              <a:rPr lang="en-US" dirty="0"/>
              <a:t>Total assets</a:t>
            </a:r>
          </a:p>
        </p:txBody>
      </p:sp>
      <p:sp>
        <p:nvSpPr>
          <p:cNvPr id="43030" name="Text Box 1045"/>
          <p:cNvSpPr txBox="1">
            <a:spLocks noChangeArrowheads="1"/>
          </p:cNvSpPr>
          <p:nvPr/>
        </p:nvSpPr>
        <p:spPr bwMode="auto">
          <a:xfrm>
            <a:off x="3526919" y="4409746"/>
            <a:ext cx="3886200" cy="762000"/>
          </a:xfrm>
          <a:prstGeom prst="rect">
            <a:avLst/>
          </a:prstGeom>
          <a:noFill/>
          <a:ln w="9525" algn="ctr">
            <a:noFill/>
            <a:miter lim="800000"/>
            <a:headEnd/>
            <a:tailEnd/>
          </a:ln>
        </p:spPr>
        <p:txBody>
          <a:bodyPr>
            <a:spAutoFit/>
          </a:bodyPr>
          <a:lstStyle/>
          <a:p>
            <a:pPr eaLnBrk="0" hangingPunct="0"/>
            <a:r>
              <a:rPr lang="en-US" dirty="0"/>
              <a:t>Measures the percentage of total assets financed by equity</a:t>
            </a:r>
          </a:p>
        </p:txBody>
      </p:sp>
      <p:sp>
        <p:nvSpPr>
          <p:cNvPr id="43031" name="Text Box 1046"/>
          <p:cNvSpPr txBox="1">
            <a:spLocks noChangeArrowheads="1"/>
          </p:cNvSpPr>
          <p:nvPr/>
        </p:nvSpPr>
        <p:spPr bwMode="auto">
          <a:xfrm>
            <a:off x="1146175" y="3718719"/>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43032" name="Text Box 1047"/>
          <p:cNvSpPr txBox="1">
            <a:spLocks noChangeArrowheads="1"/>
          </p:cNvSpPr>
          <p:nvPr/>
        </p:nvSpPr>
        <p:spPr bwMode="auto">
          <a:xfrm>
            <a:off x="1146175" y="4528457"/>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sp>
        <p:nvSpPr>
          <p:cNvPr id="43033" name="Text Box 1048"/>
          <p:cNvSpPr txBox="1">
            <a:spLocks noChangeArrowheads="1"/>
          </p:cNvSpPr>
          <p:nvPr/>
        </p:nvSpPr>
        <p:spPr bwMode="auto">
          <a:xfrm>
            <a:off x="1804987" y="5373816"/>
            <a:ext cx="4884737" cy="427037"/>
          </a:xfrm>
          <a:prstGeom prst="rect">
            <a:avLst/>
          </a:prstGeom>
          <a:noFill/>
          <a:ln w="9525" algn="ctr">
            <a:noFill/>
            <a:miter lim="800000"/>
            <a:headEnd/>
            <a:tailEnd/>
          </a:ln>
        </p:spPr>
        <p:txBody>
          <a:bodyPr wrap="none">
            <a:spAutoFit/>
          </a:bodyPr>
          <a:lstStyle/>
          <a:p>
            <a:pPr algn="ctr" eaLnBrk="0" hangingPunct="0"/>
            <a:r>
              <a:rPr lang="en-US" i="1" dirty="0">
                <a:solidFill>
                  <a:schemeClr val="accent2"/>
                </a:solidFill>
              </a:rPr>
              <a:t>Is a higher equity financing always good?</a:t>
            </a:r>
          </a:p>
        </p:txBody>
      </p:sp>
      <p:graphicFrame>
        <p:nvGraphicFramePr>
          <p:cNvPr id="12" name="Group 27">
            <a:extLst>
              <a:ext uri="{FF2B5EF4-FFF2-40B4-BE49-F238E27FC236}">
                <a16:creationId xmlns:a16="http://schemas.microsoft.com/office/drawing/2014/main" id="{878F922A-9FB4-5345-819C-59BB56CF1600}"/>
              </a:ext>
            </a:extLst>
          </p:cNvPr>
          <p:cNvGraphicFramePr>
            <a:graphicFrameLocks/>
          </p:cNvGraphicFramePr>
          <p:nvPr>
            <p:extLst>
              <p:ext uri="{D42A27DB-BD31-4B8C-83A1-F6EECF244321}">
                <p14:modId xmlns:p14="http://schemas.microsoft.com/office/powerpoint/2010/main" val="1079211126"/>
              </p:ext>
            </p:extLst>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64.93</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ctrTitle"/>
          </p:nvPr>
        </p:nvSpPr>
        <p:spPr>
          <a:xfrm>
            <a:off x="1080654" y="170996"/>
            <a:ext cx="7910947" cy="1200604"/>
          </a:xfrm>
        </p:spPr>
        <p:txBody>
          <a:bodyPr/>
          <a:lstStyle/>
          <a:p>
            <a:pPr eaLnBrk="1" hangingPunct="1"/>
            <a:r>
              <a:rPr lang="en-US" sz="3600" dirty="0"/>
              <a:t>Capital Structure:  Debt Service Coverage</a:t>
            </a:r>
          </a:p>
        </p:txBody>
      </p:sp>
      <p:sp>
        <p:nvSpPr>
          <p:cNvPr id="44034" name="Slide Number Placeholder 5"/>
          <p:cNvSpPr>
            <a:spLocks noGrp="1"/>
          </p:cNvSpPr>
          <p:nvPr>
            <p:ph type="sldNum" sz="quarter" idx="4294967295"/>
          </p:nvPr>
        </p:nvSpPr>
        <p:spPr>
          <a:xfrm>
            <a:off x="7239000" y="6248400"/>
            <a:ext cx="1905000" cy="457200"/>
          </a:xfrm>
          <a:prstGeom prst="rect">
            <a:avLst/>
          </a:prstGeom>
          <a:noFill/>
        </p:spPr>
        <p:txBody>
          <a:bodyPr/>
          <a:lstStyle/>
          <a:p>
            <a:fld id="{48FE4E29-8397-429F-B958-2816BC9F01A1}" type="slidenum">
              <a:rPr lang="en-US" smtClean="0"/>
              <a:pPr/>
              <a:t>43</a:t>
            </a:fld>
            <a:endParaRPr lang="en-US"/>
          </a:p>
        </p:txBody>
      </p:sp>
      <p:sp>
        <p:nvSpPr>
          <p:cNvPr id="44053" name="Text Box 20"/>
          <p:cNvSpPr txBox="1">
            <a:spLocks noChangeArrowheads="1"/>
          </p:cNvSpPr>
          <p:nvPr/>
        </p:nvSpPr>
        <p:spPr bwMode="auto">
          <a:xfrm>
            <a:off x="1143001" y="3499991"/>
            <a:ext cx="7848600" cy="1077218"/>
          </a:xfrm>
          <a:prstGeom prst="rect">
            <a:avLst/>
          </a:prstGeom>
          <a:noFill/>
          <a:ln w="9525" algn="ctr">
            <a:noFill/>
            <a:miter lim="800000"/>
            <a:headEnd/>
            <a:tailEnd/>
          </a:ln>
        </p:spPr>
        <p:txBody>
          <a:bodyPr wrap="square">
            <a:spAutoFit/>
          </a:bodyPr>
          <a:lstStyle/>
          <a:p>
            <a:pPr algn="ctr" eaLnBrk="0" hangingPunct="0"/>
            <a:r>
              <a:rPr lang="en-US" u="sng" dirty="0"/>
              <a:t>Net income + Depreciation + Interest expense</a:t>
            </a:r>
          </a:p>
          <a:p>
            <a:pPr algn="ctr" eaLnBrk="0" hangingPunct="0"/>
            <a:r>
              <a:rPr lang="en-US" dirty="0"/>
              <a:t>Notes and loans payable (short term) * (365/DIP)</a:t>
            </a:r>
            <a:r>
              <a:rPr lang="en-US" sz="2400" dirty="0"/>
              <a:t> </a:t>
            </a:r>
            <a:r>
              <a:rPr lang="en-US" dirty="0"/>
              <a:t>+ Interest expense</a:t>
            </a:r>
            <a:br>
              <a:rPr lang="en-US" dirty="0"/>
            </a:br>
            <a:r>
              <a:rPr lang="en-US" sz="1800" dirty="0"/>
              <a:t>where DIP means days in period</a:t>
            </a:r>
          </a:p>
        </p:txBody>
      </p:sp>
      <p:sp>
        <p:nvSpPr>
          <p:cNvPr id="44054" name="Text Box 21"/>
          <p:cNvSpPr txBox="1">
            <a:spLocks noChangeArrowheads="1"/>
          </p:cNvSpPr>
          <p:nvPr/>
        </p:nvSpPr>
        <p:spPr bwMode="auto">
          <a:xfrm>
            <a:off x="2322086" y="4650980"/>
            <a:ext cx="6324600" cy="762000"/>
          </a:xfrm>
          <a:prstGeom prst="rect">
            <a:avLst/>
          </a:prstGeom>
          <a:noFill/>
          <a:ln w="9525" algn="ctr">
            <a:noFill/>
            <a:miter lim="800000"/>
            <a:headEnd/>
            <a:tailEnd/>
          </a:ln>
        </p:spPr>
        <p:txBody>
          <a:bodyPr>
            <a:spAutoFit/>
          </a:bodyPr>
          <a:lstStyle/>
          <a:p>
            <a:pPr eaLnBrk="0" hangingPunct="0"/>
            <a:r>
              <a:rPr lang="en-US" dirty="0"/>
              <a:t>Measures the ability to pay obligations related to long-term debt, principal payments and interest expense</a:t>
            </a:r>
          </a:p>
        </p:txBody>
      </p:sp>
      <p:sp>
        <p:nvSpPr>
          <p:cNvPr id="44055" name="Text Box 22"/>
          <p:cNvSpPr txBox="1">
            <a:spLocks noChangeArrowheads="1"/>
          </p:cNvSpPr>
          <p:nvPr/>
        </p:nvSpPr>
        <p:spPr bwMode="auto">
          <a:xfrm>
            <a:off x="152400" y="3584582"/>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44056" name="Text Box 23"/>
          <p:cNvSpPr txBox="1">
            <a:spLocks noChangeArrowheads="1"/>
          </p:cNvSpPr>
          <p:nvPr/>
        </p:nvSpPr>
        <p:spPr bwMode="auto">
          <a:xfrm>
            <a:off x="167245" y="4604942"/>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sp>
        <p:nvSpPr>
          <p:cNvPr id="44057" name="Text Box 24"/>
          <p:cNvSpPr txBox="1">
            <a:spLocks noChangeArrowheads="1"/>
          </p:cNvSpPr>
          <p:nvPr/>
        </p:nvSpPr>
        <p:spPr bwMode="auto">
          <a:xfrm>
            <a:off x="1918258" y="5486400"/>
            <a:ext cx="4676775" cy="427037"/>
          </a:xfrm>
          <a:prstGeom prst="rect">
            <a:avLst/>
          </a:prstGeom>
          <a:noFill/>
          <a:ln w="9525" algn="ctr">
            <a:noFill/>
            <a:miter lim="800000"/>
            <a:headEnd/>
            <a:tailEnd/>
          </a:ln>
        </p:spPr>
        <p:txBody>
          <a:bodyPr wrap="none">
            <a:spAutoFit/>
          </a:bodyPr>
          <a:lstStyle/>
          <a:p>
            <a:pPr algn="ctr" eaLnBrk="0" hangingPunct="0"/>
            <a:r>
              <a:rPr lang="en-US" i="1" dirty="0">
                <a:solidFill>
                  <a:schemeClr val="accent2"/>
                </a:solidFill>
              </a:rPr>
              <a:t>What happens if a hospital has no debt?</a:t>
            </a:r>
          </a:p>
        </p:txBody>
      </p:sp>
      <p:graphicFrame>
        <p:nvGraphicFramePr>
          <p:cNvPr id="12" name="Group 27">
            <a:extLst>
              <a:ext uri="{FF2B5EF4-FFF2-40B4-BE49-F238E27FC236}">
                <a16:creationId xmlns:a16="http://schemas.microsoft.com/office/drawing/2014/main" id="{5D76AA8D-1194-7B4A-9E71-C207E5814C57}"/>
              </a:ext>
            </a:extLst>
          </p:cNvPr>
          <p:cNvGraphicFramePr>
            <a:graphicFrameLocks/>
          </p:cNvGraphicFramePr>
          <p:nvPr>
            <p:extLst>
              <p:ext uri="{D42A27DB-BD31-4B8C-83A1-F6EECF244321}">
                <p14:modId xmlns:p14="http://schemas.microsoft.com/office/powerpoint/2010/main" val="1195572204"/>
              </p:ext>
            </p:extLst>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4.10</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ctrTitle"/>
          </p:nvPr>
        </p:nvSpPr>
        <p:spPr/>
        <p:txBody>
          <a:bodyPr/>
          <a:lstStyle/>
          <a:p>
            <a:pPr eaLnBrk="1" hangingPunct="1"/>
            <a:r>
              <a:rPr lang="en-US" sz="3200" dirty="0"/>
              <a:t>Capital Structure: Long-Term Debt to Capitalization</a:t>
            </a:r>
          </a:p>
        </p:txBody>
      </p:sp>
      <p:sp>
        <p:nvSpPr>
          <p:cNvPr id="45058" name="Slide Number Placeholder 5"/>
          <p:cNvSpPr>
            <a:spLocks noGrp="1"/>
          </p:cNvSpPr>
          <p:nvPr>
            <p:ph type="sldNum" sz="quarter" idx="4294967295"/>
          </p:nvPr>
        </p:nvSpPr>
        <p:spPr>
          <a:xfrm>
            <a:off x="7239000" y="6248400"/>
            <a:ext cx="1905000" cy="457200"/>
          </a:xfrm>
          <a:prstGeom prst="rect">
            <a:avLst/>
          </a:prstGeom>
          <a:noFill/>
        </p:spPr>
        <p:txBody>
          <a:bodyPr/>
          <a:lstStyle/>
          <a:p>
            <a:fld id="{3FA6CD25-3A9C-4B4B-A77D-D58F127BF33D}" type="slidenum">
              <a:rPr lang="en-US" smtClean="0"/>
              <a:pPr/>
              <a:t>44</a:t>
            </a:fld>
            <a:endParaRPr lang="en-US"/>
          </a:p>
        </p:txBody>
      </p:sp>
      <p:sp>
        <p:nvSpPr>
          <p:cNvPr id="45077" name="Text Box 20"/>
          <p:cNvSpPr txBox="1">
            <a:spLocks noChangeArrowheads="1"/>
          </p:cNvSpPr>
          <p:nvPr/>
        </p:nvSpPr>
        <p:spPr bwMode="auto">
          <a:xfrm>
            <a:off x="3276600" y="3657600"/>
            <a:ext cx="3810000" cy="762000"/>
          </a:xfrm>
          <a:prstGeom prst="rect">
            <a:avLst/>
          </a:prstGeom>
          <a:noFill/>
          <a:ln w="9525" algn="ctr">
            <a:noFill/>
            <a:miter lim="800000"/>
            <a:headEnd/>
            <a:tailEnd/>
          </a:ln>
        </p:spPr>
        <p:txBody>
          <a:bodyPr>
            <a:spAutoFit/>
          </a:bodyPr>
          <a:lstStyle/>
          <a:p>
            <a:pPr algn="ctr" eaLnBrk="0" hangingPunct="0"/>
            <a:r>
              <a:rPr lang="en-US" u="sng" dirty="0"/>
              <a:t>Long-term debt</a:t>
            </a:r>
          </a:p>
          <a:p>
            <a:pPr algn="ctr" eaLnBrk="0" hangingPunct="0"/>
            <a:r>
              <a:rPr lang="en-US" dirty="0"/>
              <a:t>Long-term debt + Net assets</a:t>
            </a:r>
          </a:p>
        </p:txBody>
      </p:sp>
      <p:sp>
        <p:nvSpPr>
          <p:cNvPr id="45078" name="Text Box 21"/>
          <p:cNvSpPr txBox="1">
            <a:spLocks noChangeArrowheads="1"/>
          </p:cNvSpPr>
          <p:nvPr/>
        </p:nvSpPr>
        <p:spPr bwMode="auto">
          <a:xfrm>
            <a:off x="2514600" y="4572000"/>
            <a:ext cx="6324600" cy="427037"/>
          </a:xfrm>
          <a:prstGeom prst="rect">
            <a:avLst/>
          </a:prstGeom>
          <a:noFill/>
          <a:ln w="9525" algn="ctr">
            <a:noFill/>
            <a:miter lim="800000"/>
            <a:headEnd/>
            <a:tailEnd/>
          </a:ln>
        </p:spPr>
        <p:txBody>
          <a:bodyPr>
            <a:spAutoFit/>
          </a:bodyPr>
          <a:lstStyle/>
          <a:p>
            <a:pPr eaLnBrk="0" hangingPunct="0"/>
            <a:r>
              <a:rPr lang="en-US" dirty="0"/>
              <a:t>Measures the percentage of total capital that is debt</a:t>
            </a:r>
          </a:p>
        </p:txBody>
      </p:sp>
      <p:sp>
        <p:nvSpPr>
          <p:cNvPr id="45079" name="Text Box 22"/>
          <p:cNvSpPr txBox="1">
            <a:spLocks noChangeArrowheads="1"/>
          </p:cNvSpPr>
          <p:nvPr/>
        </p:nvSpPr>
        <p:spPr bwMode="auto">
          <a:xfrm>
            <a:off x="961602" y="3670465"/>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45080" name="Text Box 23"/>
          <p:cNvSpPr txBox="1">
            <a:spLocks noChangeArrowheads="1"/>
          </p:cNvSpPr>
          <p:nvPr/>
        </p:nvSpPr>
        <p:spPr bwMode="auto">
          <a:xfrm>
            <a:off x="446881" y="4571999"/>
            <a:ext cx="1751013" cy="427037"/>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sp>
        <p:nvSpPr>
          <p:cNvPr id="45081" name="Text Box 24"/>
          <p:cNvSpPr txBox="1">
            <a:spLocks noChangeArrowheads="1"/>
          </p:cNvSpPr>
          <p:nvPr/>
        </p:nvSpPr>
        <p:spPr bwMode="auto">
          <a:xfrm>
            <a:off x="1322388" y="5334000"/>
            <a:ext cx="6529387" cy="427037"/>
          </a:xfrm>
          <a:prstGeom prst="rect">
            <a:avLst/>
          </a:prstGeom>
          <a:noFill/>
          <a:ln w="9525" algn="ctr">
            <a:noFill/>
            <a:miter lim="800000"/>
            <a:headEnd/>
            <a:tailEnd/>
          </a:ln>
        </p:spPr>
        <p:txBody>
          <a:bodyPr wrap="none">
            <a:spAutoFit/>
          </a:bodyPr>
          <a:lstStyle/>
          <a:p>
            <a:pPr algn="ctr" eaLnBrk="0" hangingPunct="0"/>
            <a:r>
              <a:rPr lang="en-US" i="1">
                <a:solidFill>
                  <a:schemeClr val="accent2"/>
                </a:solidFill>
              </a:rPr>
              <a:t>Is a lower long-term debt to capitalization always good?</a:t>
            </a:r>
          </a:p>
        </p:txBody>
      </p:sp>
      <p:graphicFrame>
        <p:nvGraphicFramePr>
          <p:cNvPr id="12" name="Group 27">
            <a:extLst>
              <a:ext uri="{FF2B5EF4-FFF2-40B4-BE49-F238E27FC236}">
                <a16:creationId xmlns:a16="http://schemas.microsoft.com/office/drawing/2014/main" id="{EAB228DE-681B-434F-A64C-99098E4CC95B}"/>
              </a:ext>
            </a:extLst>
          </p:cNvPr>
          <p:cNvGraphicFramePr>
            <a:graphicFrameLocks/>
          </p:cNvGraphicFramePr>
          <p:nvPr>
            <p:extLst>
              <p:ext uri="{D42A27DB-BD31-4B8C-83A1-F6EECF244321}">
                <p14:modId xmlns:p14="http://schemas.microsoft.com/office/powerpoint/2010/main" val="2621605478"/>
              </p:ext>
            </p:extLst>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18.26</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ctrTitle"/>
          </p:nvPr>
        </p:nvSpPr>
        <p:spPr>
          <a:xfrm>
            <a:off x="1080654" y="170996"/>
            <a:ext cx="7834746" cy="992785"/>
          </a:xfrm>
        </p:spPr>
        <p:txBody>
          <a:bodyPr/>
          <a:lstStyle/>
          <a:p>
            <a:pPr eaLnBrk="1" hangingPunct="1"/>
            <a:r>
              <a:rPr lang="en-US" sz="3200" dirty="0"/>
              <a:t>Outpatient:  Outpatient Revenues to Total Revenues</a:t>
            </a:r>
          </a:p>
        </p:txBody>
      </p:sp>
      <p:sp>
        <p:nvSpPr>
          <p:cNvPr id="46082" name="Slide Number Placeholder 5"/>
          <p:cNvSpPr>
            <a:spLocks noGrp="1"/>
          </p:cNvSpPr>
          <p:nvPr>
            <p:ph type="sldNum" sz="quarter" idx="4294967295"/>
          </p:nvPr>
        </p:nvSpPr>
        <p:spPr>
          <a:xfrm>
            <a:off x="7239000" y="6248400"/>
            <a:ext cx="1905000" cy="457200"/>
          </a:xfrm>
          <a:prstGeom prst="rect">
            <a:avLst/>
          </a:prstGeom>
          <a:noFill/>
        </p:spPr>
        <p:txBody>
          <a:bodyPr/>
          <a:lstStyle/>
          <a:p>
            <a:fld id="{CED5FBAD-D634-41A5-9429-802B2634E815}" type="slidenum">
              <a:rPr lang="en-US" smtClean="0"/>
              <a:pPr/>
              <a:t>45</a:t>
            </a:fld>
            <a:endParaRPr lang="en-US"/>
          </a:p>
        </p:txBody>
      </p:sp>
      <p:sp>
        <p:nvSpPr>
          <p:cNvPr id="46101" name="Text Box 20"/>
          <p:cNvSpPr txBox="1">
            <a:spLocks noChangeArrowheads="1"/>
          </p:cNvSpPr>
          <p:nvPr/>
        </p:nvSpPr>
        <p:spPr bwMode="auto">
          <a:xfrm>
            <a:off x="3733800" y="3491109"/>
            <a:ext cx="3048000" cy="762000"/>
          </a:xfrm>
          <a:prstGeom prst="rect">
            <a:avLst/>
          </a:prstGeom>
          <a:noFill/>
          <a:ln w="9525" algn="ctr">
            <a:noFill/>
            <a:miter lim="800000"/>
            <a:headEnd/>
            <a:tailEnd/>
          </a:ln>
        </p:spPr>
        <p:txBody>
          <a:bodyPr>
            <a:spAutoFit/>
          </a:bodyPr>
          <a:lstStyle/>
          <a:p>
            <a:pPr algn="ctr" eaLnBrk="0" hangingPunct="0"/>
            <a:r>
              <a:rPr lang="en-US" u="sng" dirty="0"/>
              <a:t>Total outpatient revenue</a:t>
            </a:r>
          </a:p>
          <a:p>
            <a:pPr algn="ctr" eaLnBrk="0" hangingPunct="0"/>
            <a:r>
              <a:rPr lang="en-US" dirty="0"/>
              <a:t>Total patient revenue</a:t>
            </a:r>
          </a:p>
        </p:txBody>
      </p:sp>
      <p:sp>
        <p:nvSpPr>
          <p:cNvPr id="46102" name="Text Box 21"/>
          <p:cNvSpPr txBox="1">
            <a:spLocks noChangeArrowheads="1"/>
          </p:cNvSpPr>
          <p:nvPr/>
        </p:nvSpPr>
        <p:spPr bwMode="auto">
          <a:xfrm>
            <a:off x="2785753" y="4343400"/>
            <a:ext cx="6324600" cy="1431925"/>
          </a:xfrm>
          <a:prstGeom prst="rect">
            <a:avLst/>
          </a:prstGeom>
          <a:noFill/>
          <a:ln w="9525" algn="ctr">
            <a:noFill/>
            <a:miter lim="800000"/>
            <a:headEnd/>
            <a:tailEnd/>
          </a:ln>
        </p:spPr>
        <p:txBody>
          <a:bodyPr>
            <a:spAutoFit/>
          </a:bodyPr>
          <a:lstStyle/>
          <a:p>
            <a:pPr eaLnBrk="0" hangingPunct="0"/>
            <a:r>
              <a:rPr lang="en-US" dirty="0"/>
              <a:t>Measures the percentage of total revenues that are for  outpatient revenues (including, for example, Rural Health Clinics, free-standing clinics, and home health clinics)</a:t>
            </a:r>
          </a:p>
        </p:txBody>
      </p:sp>
      <p:sp>
        <p:nvSpPr>
          <p:cNvPr id="46103" name="Text Box 22"/>
          <p:cNvSpPr txBox="1">
            <a:spLocks noChangeArrowheads="1"/>
          </p:cNvSpPr>
          <p:nvPr/>
        </p:nvSpPr>
        <p:spPr bwMode="auto">
          <a:xfrm>
            <a:off x="611187" y="3671455"/>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46104" name="Text Box 23"/>
          <p:cNvSpPr txBox="1">
            <a:spLocks noChangeArrowheads="1"/>
          </p:cNvSpPr>
          <p:nvPr/>
        </p:nvSpPr>
        <p:spPr bwMode="auto">
          <a:xfrm>
            <a:off x="611187" y="4542034"/>
            <a:ext cx="1751013" cy="427037"/>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7A902E6E-54B9-3D4E-B8D4-061F09A69BF1}"/>
              </a:ext>
            </a:extLst>
          </p:cNvPr>
          <p:cNvGraphicFramePr>
            <a:graphicFrameLocks/>
          </p:cNvGraphicFramePr>
          <p:nvPr>
            <p:extLst>
              <p:ext uri="{D42A27DB-BD31-4B8C-83A1-F6EECF244321}">
                <p14:modId xmlns:p14="http://schemas.microsoft.com/office/powerpoint/2010/main" val="607607953"/>
              </p:ext>
            </p:extLst>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82.31</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type="ctrTitle"/>
          </p:nvPr>
        </p:nvSpPr>
        <p:spPr>
          <a:xfrm>
            <a:off x="1080654" y="170996"/>
            <a:ext cx="7834746" cy="992785"/>
          </a:xfrm>
        </p:spPr>
        <p:txBody>
          <a:bodyPr/>
          <a:lstStyle/>
          <a:p>
            <a:pPr eaLnBrk="1" hangingPunct="1"/>
            <a:r>
              <a:rPr lang="en-US" sz="3200" dirty="0"/>
              <a:t>Outpatient:  Hospital Medicare Outpatient Payer Mix</a:t>
            </a:r>
          </a:p>
        </p:txBody>
      </p:sp>
      <p:sp>
        <p:nvSpPr>
          <p:cNvPr id="49154" name="Slide Number Placeholder 5"/>
          <p:cNvSpPr>
            <a:spLocks noGrp="1"/>
          </p:cNvSpPr>
          <p:nvPr>
            <p:ph type="sldNum" sz="quarter" idx="4294967295"/>
          </p:nvPr>
        </p:nvSpPr>
        <p:spPr>
          <a:xfrm>
            <a:off x="7239000" y="6248400"/>
            <a:ext cx="1905000" cy="457200"/>
          </a:xfrm>
          <a:prstGeom prst="rect">
            <a:avLst/>
          </a:prstGeom>
          <a:noFill/>
        </p:spPr>
        <p:txBody>
          <a:bodyPr/>
          <a:lstStyle/>
          <a:p>
            <a:fld id="{F3D209CE-A9CA-4471-8230-506F55705C27}" type="slidenum">
              <a:rPr lang="en-US" smtClean="0"/>
              <a:pPr/>
              <a:t>46</a:t>
            </a:fld>
            <a:endParaRPr lang="en-US"/>
          </a:p>
        </p:txBody>
      </p:sp>
      <p:sp>
        <p:nvSpPr>
          <p:cNvPr id="49173" name="Text Box 20"/>
          <p:cNvSpPr txBox="1">
            <a:spLocks noChangeArrowheads="1"/>
          </p:cNvSpPr>
          <p:nvPr/>
        </p:nvSpPr>
        <p:spPr bwMode="auto">
          <a:xfrm>
            <a:off x="1850964" y="3653879"/>
            <a:ext cx="7316787" cy="769441"/>
          </a:xfrm>
          <a:prstGeom prst="rect">
            <a:avLst/>
          </a:prstGeom>
          <a:noFill/>
          <a:ln w="9525" algn="ctr">
            <a:noFill/>
            <a:miter lim="800000"/>
            <a:headEnd/>
            <a:tailEnd/>
          </a:ln>
        </p:spPr>
        <p:txBody>
          <a:bodyPr wrap="square">
            <a:spAutoFit/>
          </a:bodyPr>
          <a:lstStyle/>
          <a:p>
            <a:pPr algn="ctr" eaLnBrk="0" hangingPunct="0"/>
            <a:r>
              <a:rPr lang="en-US" u="sng" dirty="0"/>
              <a:t>Hospital Outpatient Medicare charges</a:t>
            </a:r>
          </a:p>
          <a:p>
            <a:pPr algn="ctr" eaLnBrk="0" hangingPunct="0"/>
            <a:r>
              <a:rPr lang="en-US" dirty="0"/>
              <a:t>Hospital Total Outpatient Charges </a:t>
            </a:r>
          </a:p>
        </p:txBody>
      </p:sp>
      <p:sp>
        <p:nvSpPr>
          <p:cNvPr id="49174" name="Text Box 21"/>
          <p:cNvSpPr txBox="1">
            <a:spLocks noChangeArrowheads="1"/>
          </p:cNvSpPr>
          <p:nvPr/>
        </p:nvSpPr>
        <p:spPr bwMode="auto">
          <a:xfrm>
            <a:off x="3124200" y="4846638"/>
            <a:ext cx="5486400" cy="762000"/>
          </a:xfrm>
          <a:prstGeom prst="rect">
            <a:avLst/>
          </a:prstGeom>
          <a:noFill/>
          <a:ln w="9525" algn="ctr">
            <a:noFill/>
            <a:miter lim="800000"/>
            <a:headEnd/>
            <a:tailEnd/>
          </a:ln>
        </p:spPr>
        <p:txBody>
          <a:bodyPr>
            <a:spAutoFit/>
          </a:bodyPr>
          <a:lstStyle/>
          <a:p>
            <a:pPr eaLnBrk="0" hangingPunct="0"/>
            <a:r>
              <a:rPr lang="en-US" dirty="0"/>
              <a:t>Measures the percentage of total outpatient charges that are for Medicare patients</a:t>
            </a:r>
          </a:p>
        </p:txBody>
      </p:sp>
      <p:sp>
        <p:nvSpPr>
          <p:cNvPr id="49175" name="Text Box 22"/>
          <p:cNvSpPr txBox="1">
            <a:spLocks noChangeArrowheads="1"/>
          </p:cNvSpPr>
          <p:nvPr/>
        </p:nvSpPr>
        <p:spPr bwMode="auto">
          <a:xfrm>
            <a:off x="750032" y="3825080"/>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49176" name="Text Box 23"/>
          <p:cNvSpPr txBox="1">
            <a:spLocks noChangeArrowheads="1"/>
          </p:cNvSpPr>
          <p:nvPr/>
        </p:nvSpPr>
        <p:spPr bwMode="auto">
          <a:xfrm>
            <a:off x="381000" y="5014119"/>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3DEDA429-749C-6D41-AEB7-3E9055B0617F}"/>
              </a:ext>
            </a:extLst>
          </p:cNvPr>
          <p:cNvGraphicFramePr>
            <a:graphicFrameLocks/>
          </p:cNvGraphicFramePr>
          <p:nvPr>
            <p:extLst>
              <p:ext uri="{D42A27DB-BD31-4B8C-83A1-F6EECF244321}">
                <p14:modId xmlns:p14="http://schemas.microsoft.com/office/powerpoint/2010/main" val="4246463238"/>
              </p:ext>
            </p:extLst>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30.68</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ctrTitle"/>
          </p:nvPr>
        </p:nvSpPr>
        <p:spPr>
          <a:xfrm>
            <a:off x="1080654" y="170996"/>
            <a:ext cx="7910946" cy="992785"/>
          </a:xfrm>
        </p:spPr>
        <p:txBody>
          <a:bodyPr/>
          <a:lstStyle/>
          <a:p>
            <a:pPr eaLnBrk="1" hangingPunct="1"/>
            <a:r>
              <a:rPr lang="en-US" sz="3200" dirty="0"/>
              <a:t>Outpatient:  Hospital Medicare Outpatient Cost to Charge</a:t>
            </a:r>
          </a:p>
        </p:txBody>
      </p:sp>
      <p:sp>
        <p:nvSpPr>
          <p:cNvPr id="50178" name="Slide Number Placeholder 5"/>
          <p:cNvSpPr>
            <a:spLocks noGrp="1"/>
          </p:cNvSpPr>
          <p:nvPr>
            <p:ph type="sldNum" sz="quarter" idx="4294967295"/>
          </p:nvPr>
        </p:nvSpPr>
        <p:spPr>
          <a:xfrm>
            <a:off x="7239000" y="6248400"/>
            <a:ext cx="1905000" cy="457200"/>
          </a:xfrm>
          <a:prstGeom prst="rect">
            <a:avLst/>
          </a:prstGeom>
          <a:noFill/>
        </p:spPr>
        <p:txBody>
          <a:bodyPr/>
          <a:lstStyle/>
          <a:p>
            <a:fld id="{A98DD867-7422-41D0-8FC0-6BC0875C4E3A}" type="slidenum">
              <a:rPr lang="en-US" smtClean="0"/>
              <a:pPr/>
              <a:t>47</a:t>
            </a:fld>
            <a:endParaRPr lang="en-US"/>
          </a:p>
        </p:txBody>
      </p:sp>
      <p:sp>
        <p:nvSpPr>
          <p:cNvPr id="50197" name="Text Box 20"/>
          <p:cNvSpPr txBox="1">
            <a:spLocks noChangeArrowheads="1"/>
          </p:cNvSpPr>
          <p:nvPr/>
        </p:nvSpPr>
        <p:spPr bwMode="auto">
          <a:xfrm>
            <a:off x="3429000" y="3871119"/>
            <a:ext cx="4724400" cy="762000"/>
          </a:xfrm>
          <a:prstGeom prst="rect">
            <a:avLst/>
          </a:prstGeom>
          <a:noFill/>
          <a:ln w="9525" algn="ctr">
            <a:noFill/>
            <a:miter lim="800000"/>
            <a:headEnd/>
            <a:tailEnd/>
          </a:ln>
        </p:spPr>
        <p:txBody>
          <a:bodyPr wrap="square">
            <a:spAutoFit/>
          </a:bodyPr>
          <a:lstStyle/>
          <a:p>
            <a:pPr algn="ctr" eaLnBrk="0" hangingPunct="0"/>
            <a:r>
              <a:rPr lang="en-US" u="sng" dirty="0"/>
              <a:t>Hospital Medicare Outpatient Costs</a:t>
            </a:r>
          </a:p>
          <a:p>
            <a:pPr algn="ctr" eaLnBrk="0" hangingPunct="0"/>
            <a:r>
              <a:rPr lang="en-US" dirty="0"/>
              <a:t>Hospital Medicare Outpatient Charges</a:t>
            </a:r>
          </a:p>
        </p:txBody>
      </p:sp>
      <p:sp>
        <p:nvSpPr>
          <p:cNvPr id="50198" name="Text Box 21"/>
          <p:cNvSpPr txBox="1">
            <a:spLocks noChangeArrowheads="1"/>
          </p:cNvSpPr>
          <p:nvPr/>
        </p:nvSpPr>
        <p:spPr bwMode="auto">
          <a:xfrm>
            <a:off x="3581400" y="5014119"/>
            <a:ext cx="4724400" cy="762000"/>
          </a:xfrm>
          <a:prstGeom prst="rect">
            <a:avLst/>
          </a:prstGeom>
          <a:noFill/>
          <a:ln w="9525" algn="ctr">
            <a:noFill/>
            <a:miter lim="800000"/>
            <a:headEnd/>
            <a:tailEnd/>
          </a:ln>
        </p:spPr>
        <p:txBody>
          <a:bodyPr>
            <a:spAutoFit/>
          </a:bodyPr>
          <a:lstStyle/>
          <a:p>
            <a:pPr eaLnBrk="0" hangingPunct="0"/>
            <a:r>
              <a:rPr lang="en-US" dirty="0"/>
              <a:t>Measures outpatient Medicare costs per dollar of outpatient Medicare charges</a:t>
            </a:r>
          </a:p>
        </p:txBody>
      </p:sp>
      <p:sp>
        <p:nvSpPr>
          <p:cNvPr id="50199" name="Text Box 22"/>
          <p:cNvSpPr txBox="1">
            <a:spLocks noChangeArrowheads="1"/>
          </p:cNvSpPr>
          <p:nvPr/>
        </p:nvSpPr>
        <p:spPr bwMode="auto">
          <a:xfrm>
            <a:off x="985353" y="3883984"/>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50200" name="Text Box 23"/>
          <p:cNvSpPr txBox="1">
            <a:spLocks noChangeArrowheads="1"/>
          </p:cNvSpPr>
          <p:nvPr/>
        </p:nvSpPr>
        <p:spPr bwMode="auto">
          <a:xfrm>
            <a:off x="735011" y="5029953"/>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5B58E607-0C11-0049-8C2F-43DEABA20F56}"/>
              </a:ext>
            </a:extLst>
          </p:cNvPr>
          <p:cNvGraphicFramePr>
            <a:graphicFrameLocks/>
          </p:cNvGraphicFramePr>
          <p:nvPr>
            <p:extLst>
              <p:ext uri="{D42A27DB-BD31-4B8C-83A1-F6EECF244321}">
                <p14:modId xmlns:p14="http://schemas.microsoft.com/office/powerpoint/2010/main" val="1475171431"/>
              </p:ext>
            </p:extLst>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42.45</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ctrTitle"/>
          </p:nvPr>
        </p:nvSpPr>
        <p:spPr>
          <a:xfrm>
            <a:off x="1080654" y="170996"/>
            <a:ext cx="7834746" cy="992785"/>
          </a:xfrm>
        </p:spPr>
        <p:txBody>
          <a:bodyPr/>
          <a:lstStyle/>
          <a:p>
            <a:pPr eaLnBrk="1" hangingPunct="1"/>
            <a:r>
              <a:rPr lang="en-US" sz="3200" dirty="0"/>
              <a:t>Inpatient:  Medicare Inpatient Payer Mix</a:t>
            </a:r>
          </a:p>
        </p:txBody>
      </p:sp>
      <p:sp>
        <p:nvSpPr>
          <p:cNvPr id="48130" name="Slide Number Placeholder 5"/>
          <p:cNvSpPr>
            <a:spLocks noGrp="1"/>
          </p:cNvSpPr>
          <p:nvPr>
            <p:ph type="sldNum" sz="quarter" idx="4294967295"/>
          </p:nvPr>
        </p:nvSpPr>
        <p:spPr>
          <a:xfrm>
            <a:off x="7239000" y="6248400"/>
            <a:ext cx="1905000" cy="457200"/>
          </a:xfrm>
          <a:prstGeom prst="rect">
            <a:avLst/>
          </a:prstGeom>
          <a:noFill/>
        </p:spPr>
        <p:txBody>
          <a:bodyPr/>
          <a:lstStyle/>
          <a:p>
            <a:fld id="{4691E7B2-7840-4233-B972-BFA7B070DC90}" type="slidenum">
              <a:rPr lang="en-US" smtClean="0"/>
              <a:pPr/>
              <a:t>48</a:t>
            </a:fld>
            <a:endParaRPr lang="en-US"/>
          </a:p>
        </p:txBody>
      </p:sp>
      <p:sp>
        <p:nvSpPr>
          <p:cNvPr id="48149" name="Text Box 20"/>
          <p:cNvSpPr txBox="1">
            <a:spLocks noChangeArrowheads="1"/>
          </p:cNvSpPr>
          <p:nvPr/>
        </p:nvSpPr>
        <p:spPr bwMode="auto">
          <a:xfrm>
            <a:off x="1752600" y="3520282"/>
            <a:ext cx="7162800" cy="769441"/>
          </a:xfrm>
          <a:prstGeom prst="rect">
            <a:avLst/>
          </a:prstGeom>
          <a:noFill/>
          <a:ln w="9525" algn="ctr">
            <a:noFill/>
            <a:miter lim="800000"/>
            <a:headEnd/>
            <a:tailEnd/>
          </a:ln>
        </p:spPr>
        <p:txBody>
          <a:bodyPr wrap="square">
            <a:spAutoFit/>
          </a:bodyPr>
          <a:lstStyle/>
          <a:p>
            <a:pPr algn="ctr" eaLnBrk="0" hangingPunct="0"/>
            <a:r>
              <a:rPr lang="en-US" u="sng" dirty="0"/>
              <a:t>Medicare inpatient days</a:t>
            </a:r>
          </a:p>
          <a:p>
            <a:pPr algn="ctr" eaLnBrk="0" hangingPunct="0"/>
            <a:r>
              <a:rPr lang="en-US" dirty="0"/>
              <a:t>Total inpatient days – Nursery bed days – NF Swing bed days</a:t>
            </a:r>
          </a:p>
        </p:txBody>
      </p:sp>
      <p:sp>
        <p:nvSpPr>
          <p:cNvPr id="48150" name="Text Box 21"/>
          <p:cNvSpPr txBox="1">
            <a:spLocks noChangeArrowheads="1"/>
          </p:cNvSpPr>
          <p:nvPr/>
        </p:nvSpPr>
        <p:spPr bwMode="auto">
          <a:xfrm>
            <a:off x="2590800" y="4949794"/>
            <a:ext cx="5486400" cy="762000"/>
          </a:xfrm>
          <a:prstGeom prst="rect">
            <a:avLst/>
          </a:prstGeom>
          <a:noFill/>
          <a:ln w="9525" algn="ctr">
            <a:noFill/>
            <a:miter lim="800000"/>
            <a:headEnd/>
            <a:tailEnd/>
          </a:ln>
        </p:spPr>
        <p:txBody>
          <a:bodyPr>
            <a:spAutoFit/>
          </a:bodyPr>
          <a:lstStyle/>
          <a:p>
            <a:pPr eaLnBrk="0" hangingPunct="0"/>
            <a:r>
              <a:rPr lang="en-US" dirty="0"/>
              <a:t>Measures the percentage of total inpatient days that are provided to Medicare patients</a:t>
            </a:r>
          </a:p>
        </p:txBody>
      </p:sp>
      <p:sp>
        <p:nvSpPr>
          <p:cNvPr id="48151" name="Text Box 22"/>
          <p:cNvSpPr txBox="1">
            <a:spLocks noChangeArrowheads="1"/>
          </p:cNvSpPr>
          <p:nvPr/>
        </p:nvSpPr>
        <p:spPr bwMode="auto">
          <a:xfrm>
            <a:off x="228600" y="3691484"/>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48152" name="Text Box 23"/>
          <p:cNvSpPr txBox="1">
            <a:spLocks noChangeArrowheads="1"/>
          </p:cNvSpPr>
          <p:nvPr/>
        </p:nvSpPr>
        <p:spPr bwMode="auto">
          <a:xfrm>
            <a:off x="228600" y="5059362"/>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361036B3-829F-3D4B-95AE-5EF27ACD4236}"/>
              </a:ext>
            </a:extLst>
          </p:cNvPr>
          <p:cNvGraphicFramePr>
            <a:graphicFrameLocks/>
          </p:cNvGraphicFramePr>
          <p:nvPr>
            <p:extLst>
              <p:ext uri="{D42A27DB-BD31-4B8C-83A1-F6EECF244321}">
                <p14:modId xmlns:p14="http://schemas.microsoft.com/office/powerpoint/2010/main" val="2579829191"/>
              </p:ext>
            </p:extLst>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59.06</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ctrTitle"/>
          </p:nvPr>
        </p:nvSpPr>
        <p:spPr/>
        <p:txBody>
          <a:bodyPr/>
          <a:lstStyle/>
          <a:p>
            <a:pPr eaLnBrk="1" hangingPunct="1"/>
            <a:r>
              <a:rPr lang="en-US" sz="3200" dirty="0"/>
              <a:t>Inpatient:  Medicare Acute Inpatient</a:t>
            </a:r>
            <a:br>
              <a:rPr lang="en-US" sz="3200" dirty="0"/>
            </a:br>
            <a:r>
              <a:rPr lang="en-US" sz="3200" dirty="0"/>
              <a:t>Cost per Day</a:t>
            </a:r>
          </a:p>
        </p:txBody>
      </p:sp>
      <p:sp>
        <p:nvSpPr>
          <p:cNvPr id="51202" name="Slide Number Placeholder 5"/>
          <p:cNvSpPr>
            <a:spLocks noGrp="1"/>
          </p:cNvSpPr>
          <p:nvPr>
            <p:ph type="sldNum" sz="quarter" idx="4294967295"/>
          </p:nvPr>
        </p:nvSpPr>
        <p:spPr>
          <a:xfrm>
            <a:off x="7239000" y="6248400"/>
            <a:ext cx="1905000" cy="457200"/>
          </a:xfrm>
          <a:prstGeom prst="rect">
            <a:avLst/>
          </a:prstGeom>
          <a:noFill/>
        </p:spPr>
        <p:txBody>
          <a:bodyPr/>
          <a:lstStyle/>
          <a:p>
            <a:fld id="{0834C343-ABBE-49D5-909F-E46010DE9BE5}" type="slidenum">
              <a:rPr lang="en-US" smtClean="0"/>
              <a:pPr/>
              <a:t>49</a:t>
            </a:fld>
            <a:endParaRPr lang="en-US"/>
          </a:p>
        </p:txBody>
      </p:sp>
      <p:sp>
        <p:nvSpPr>
          <p:cNvPr id="51221" name="Text Box 20"/>
          <p:cNvSpPr txBox="1">
            <a:spLocks noChangeArrowheads="1"/>
          </p:cNvSpPr>
          <p:nvPr/>
        </p:nvSpPr>
        <p:spPr bwMode="auto">
          <a:xfrm>
            <a:off x="2590800" y="3543043"/>
            <a:ext cx="5257800" cy="769441"/>
          </a:xfrm>
          <a:prstGeom prst="rect">
            <a:avLst/>
          </a:prstGeom>
          <a:noFill/>
          <a:ln w="9525" algn="ctr">
            <a:noFill/>
            <a:miter lim="800000"/>
            <a:headEnd/>
            <a:tailEnd/>
          </a:ln>
        </p:spPr>
        <p:txBody>
          <a:bodyPr wrap="square">
            <a:spAutoFit/>
          </a:bodyPr>
          <a:lstStyle/>
          <a:p>
            <a:pPr algn="ctr" eaLnBrk="0" hangingPunct="0"/>
            <a:r>
              <a:rPr lang="en-US" u="sng" dirty="0"/>
              <a:t>Medicare acute inpatient cost</a:t>
            </a:r>
          </a:p>
          <a:p>
            <a:pPr algn="ctr" eaLnBrk="0" hangingPunct="0"/>
            <a:r>
              <a:rPr lang="en-US" dirty="0"/>
              <a:t>(Medicare Inpatient Days (excl. HMO))</a:t>
            </a:r>
          </a:p>
        </p:txBody>
      </p:sp>
      <p:sp>
        <p:nvSpPr>
          <p:cNvPr id="51222" name="Text Box 21"/>
          <p:cNvSpPr txBox="1">
            <a:spLocks noChangeArrowheads="1"/>
          </p:cNvSpPr>
          <p:nvPr/>
        </p:nvSpPr>
        <p:spPr bwMode="auto">
          <a:xfrm>
            <a:off x="3200400" y="4532931"/>
            <a:ext cx="4038600" cy="769441"/>
          </a:xfrm>
          <a:prstGeom prst="rect">
            <a:avLst/>
          </a:prstGeom>
          <a:noFill/>
          <a:ln w="9525" algn="ctr">
            <a:noFill/>
            <a:miter lim="800000"/>
            <a:headEnd/>
            <a:tailEnd/>
          </a:ln>
        </p:spPr>
        <p:txBody>
          <a:bodyPr>
            <a:spAutoFit/>
          </a:bodyPr>
          <a:lstStyle/>
          <a:p>
            <a:pPr eaLnBrk="0" hangingPunct="0"/>
            <a:r>
              <a:rPr lang="en-US" dirty="0"/>
              <a:t>Measures the average daily cost of a Medicare acute inpatient</a:t>
            </a:r>
          </a:p>
        </p:txBody>
      </p:sp>
      <p:sp>
        <p:nvSpPr>
          <p:cNvPr id="51223" name="Text Box 22"/>
          <p:cNvSpPr txBox="1">
            <a:spLocks noChangeArrowheads="1"/>
          </p:cNvSpPr>
          <p:nvPr/>
        </p:nvSpPr>
        <p:spPr bwMode="auto">
          <a:xfrm>
            <a:off x="597693" y="3584847"/>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51224" name="Text Box 23"/>
          <p:cNvSpPr txBox="1">
            <a:spLocks noChangeArrowheads="1"/>
          </p:cNvSpPr>
          <p:nvPr/>
        </p:nvSpPr>
        <p:spPr bwMode="auto">
          <a:xfrm>
            <a:off x="381000" y="4686557"/>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3E7C2E3D-CDDB-EA47-B19E-F4664F7DFD05}"/>
              </a:ext>
            </a:extLst>
          </p:cNvPr>
          <p:cNvGraphicFramePr>
            <a:graphicFrameLocks/>
          </p:cNvGraphicFramePr>
          <p:nvPr>
            <p:extLst>
              <p:ext uri="{D42A27DB-BD31-4B8C-83A1-F6EECF244321}">
                <p14:modId xmlns:p14="http://schemas.microsoft.com/office/powerpoint/2010/main" val="773391206"/>
              </p:ext>
            </p:extLst>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3374</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ctrTitle"/>
          </p:nvPr>
        </p:nvSpPr>
        <p:spPr>
          <a:xfrm>
            <a:off x="1080654" y="170997"/>
            <a:ext cx="7555675" cy="743403"/>
          </a:xfrm>
        </p:spPr>
        <p:txBody>
          <a:bodyPr lIns="92075" tIns="46038" rIns="92075" bIns="46038" anchor="ctr"/>
          <a:lstStyle/>
          <a:p>
            <a:pPr eaLnBrk="1" hangingPunct="1"/>
            <a:r>
              <a:rPr lang="en-US" dirty="0"/>
              <a:t>Purpose</a:t>
            </a:r>
          </a:p>
        </p:txBody>
      </p:sp>
      <p:sp>
        <p:nvSpPr>
          <p:cNvPr id="7171" name="Rectangle 2"/>
          <p:cNvSpPr>
            <a:spLocks noGrp="1" noChangeArrowheads="1"/>
          </p:cNvSpPr>
          <p:nvPr>
            <p:ph idx="10"/>
          </p:nvPr>
        </p:nvSpPr>
        <p:spPr/>
        <p:txBody>
          <a:bodyPr lIns="92075" tIns="46038" rIns="92075" bIns="46038"/>
          <a:lstStyle/>
          <a:p>
            <a:pPr eaLnBrk="1" hangingPunct="1">
              <a:lnSpc>
                <a:spcPct val="90000"/>
              </a:lnSpc>
              <a:spcBef>
                <a:spcPct val="35000"/>
              </a:spcBef>
            </a:pPr>
            <a:r>
              <a:rPr lang="en-US" dirty="0"/>
              <a:t>One of the most important characteristics of a business is its </a:t>
            </a:r>
            <a:r>
              <a:rPr lang="en-US" i="1" dirty="0"/>
              <a:t>financial performance and condition</a:t>
            </a:r>
            <a:endParaRPr lang="en-US" dirty="0"/>
          </a:p>
          <a:p>
            <a:pPr eaLnBrk="1" hangingPunct="1">
              <a:lnSpc>
                <a:spcPct val="90000"/>
              </a:lnSpc>
              <a:spcBef>
                <a:spcPct val="35000"/>
              </a:spcBef>
            </a:pPr>
            <a:r>
              <a:rPr lang="en-US" dirty="0"/>
              <a:t>Financial analysis assesses a business’s financial performance and condition: Does it have the financial capacity to meet its mission?</a:t>
            </a:r>
          </a:p>
          <a:p>
            <a:pPr eaLnBrk="1" hangingPunct="1">
              <a:lnSpc>
                <a:spcPct val="90000"/>
              </a:lnSpc>
              <a:spcBef>
                <a:spcPct val="35000"/>
              </a:spcBef>
            </a:pPr>
            <a:r>
              <a:rPr lang="en-US" dirty="0"/>
              <a:t>Results sometimes focus on financial </a:t>
            </a:r>
            <a:r>
              <a:rPr lang="en-US" i="1" dirty="0"/>
              <a:t>strengths</a:t>
            </a:r>
            <a:r>
              <a:rPr lang="en-US" dirty="0"/>
              <a:t> and </a:t>
            </a:r>
            <a:r>
              <a:rPr lang="en-US" i="1" dirty="0"/>
              <a:t>weaknesses</a:t>
            </a:r>
            <a:endParaRPr lang="en-US" dirty="0"/>
          </a:p>
        </p:txBody>
      </p:sp>
      <p:sp>
        <p:nvSpPr>
          <p:cNvPr id="7170" name="Slide Number Placeholder 5"/>
          <p:cNvSpPr>
            <a:spLocks noGrp="1"/>
          </p:cNvSpPr>
          <p:nvPr>
            <p:ph type="sldNum" sz="quarter" idx="4294967295"/>
          </p:nvPr>
        </p:nvSpPr>
        <p:spPr>
          <a:xfrm>
            <a:off x="7239000" y="6248400"/>
            <a:ext cx="1905000" cy="457200"/>
          </a:xfrm>
          <a:prstGeom prst="rect">
            <a:avLst/>
          </a:prstGeom>
          <a:noFill/>
        </p:spPr>
        <p:txBody>
          <a:bodyPr/>
          <a:lstStyle/>
          <a:p>
            <a:fld id="{BB34F1B8-027B-43AE-9376-CC8125FC0E66}" type="slidenum">
              <a:rPr lang="en-US" smtClean="0"/>
              <a:pPr/>
              <a:t>5</a:t>
            </a:fld>
            <a:endParaRPr lang="en-US"/>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ctrTitle"/>
          </p:nvPr>
        </p:nvSpPr>
        <p:spPr/>
        <p:txBody>
          <a:bodyPr/>
          <a:lstStyle/>
          <a:p>
            <a:pPr eaLnBrk="1" hangingPunct="1"/>
            <a:r>
              <a:rPr lang="en-US" sz="3200" dirty="0"/>
              <a:t>Inpatient:</a:t>
            </a:r>
            <a:br>
              <a:rPr lang="en-US" sz="3200" dirty="0"/>
            </a:br>
            <a:r>
              <a:rPr lang="en-US" sz="3200" dirty="0"/>
              <a:t>Average Daily Census Acute</a:t>
            </a:r>
          </a:p>
        </p:txBody>
      </p:sp>
      <p:sp>
        <p:nvSpPr>
          <p:cNvPr id="56322" name="Slide Number Placeholder 5"/>
          <p:cNvSpPr>
            <a:spLocks noGrp="1"/>
          </p:cNvSpPr>
          <p:nvPr>
            <p:ph type="sldNum" sz="quarter" idx="4294967295"/>
          </p:nvPr>
        </p:nvSpPr>
        <p:spPr>
          <a:xfrm>
            <a:off x="7239000" y="6248400"/>
            <a:ext cx="1905000" cy="457200"/>
          </a:xfrm>
          <a:prstGeom prst="rect">
            <a:avLst/>
          </a:prstGeom>
          <a:noFill/>
        </p:spPr>
        <p:txBody>
          <a:bodyPr/>
          <a:lstStyle/>
          <a:p>
            <a:fld id="{4D53D31E-C691-450E-AC3E-E8F1B176E0E1}" type="slidenum">
              <a:rPr lang="en-US" smtClean="0"/>
              <a:pPr/>
              <a:t>50</a:t>
            </a:fld>
            <a:endParaRPr lang="en-US"/>
          </a:p>
        </p:txBody>
      </p:sp>
      <p:sp>
        <p:nvSpPr>
          <p:cNvPr id="56341" name="Text Box 20"/>
          <p:cNvSpPr txBox="1">
            <a:spLocks noChangeArrowheads="1"/>
          </p:cNvSpPr>
          <p:nvPr/>
        </p:nvSpPr>
        <p:spPr bwMode="auto">
          <a:xfrm>
            <a:off x="4076700" y="3872109"/>
            <a:ext cx="3429000" cy="762000"/>
          </a:xfrm>
          <a:prstGeom prst="rect">
            <a:avLst/>
          </a:prstGeom>
          <a:noFill/>
          <a:ln w="9525" algn="ctr">
            <a:noFill/>
            <a:miter lim="800000"/>
            <a:headEnd/>
            <a:tailEnd/>
          </a:ln>
        </p:spPr>
        <p:txBody>
          <a:bodyPr>
            <a:spAutoFit/>
          </a:bodyPr>
          <a:lstStyle/>
          <a:p>
            <a:pPr algn="ctr" eaLnBrk="0" hangingPunct="0"/>
            <a:r>
              <a:rPr lang="en-US" u="sng" dirty="0"/>
              <a:t>Inpatient acute care bed days</a:t>
            </a:r>
          </a:p>
          <a:p>
            <a:pPr algn="ctr" eaLnBrk="0" hangingPunct="0"/>
            <a:r>
              <a:rPr lang="en-US" dirty="0"/>
              <a:t>Days in period</a:t>
            </a:r>
          </a:p>
        </p:txBody>
      </p:sp>
      <p:sp>
        <p:nvSpPr>
          <p:cNvPr id="56342" name="Text Box 21"/>
          <p:cNvSpPr txBox="1">
            <a:spLocks noChangeArrowheads="1"/>
          </p:cNvSpPr>
          <p:nvPr/>
        </p:nvSpPr>
        <p:spPr bwMode="auto">
          <a:xfrm>
            <a:off x="4076700" y="4937919"/>
            <a:ext cx="3962400" cy="762000"/>
          </a:xfrm>
          <a:prstGeom prst="rect">
            <a:avLst/>
          </a:prstGeom>
          <a:noFill/>
          <a:ln w="9525" algn="ctr">
            <a:noFill/>
            <a:miter lim="800000"/>
            <a:headEnd/>
            <a:tailEnd/>
          </a:ln>
        </p:spPr>
        <p:txBody>
          <a:bodyPr>
            <a:spAutoFit/>
          </a:bodyPr>
          <a:lstStyle/>
          <a:p>
            <a:pPr eaLnBrk="0" hangingPunct="0"/>
            <a:r>
              <a:rPr lang="en-US" dirty="0"/>
              <a:t>Measures the average number of acute care beds occupied per day</a:t>
            </a:r>
          </a:p>
        </p:txBody>
      </p:sp>
      <p:sp>
        <p:nvSpPr>
          <p:cNvPr id="56343" name="Text Box 22"/>
          <p:cNvSpPr txBox="1">
            <a:spLocks noChangeArrowheads="1"/>
          </p:cNvSpPr>
          <p:nvPr/>
        </p:nvSpPr>
        <p:spPr bwMode="auto">
          <a:xfrm>
            <a:off x="1393825" y="4039590"/>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56344" name="Text Box 23"/>
          <p:cNvSpPr txBox="1">
            <a:spLocks noChangeArrowheads="1"/>
          </p:cNvSpPr>
          <p:nvPr/>
        </p:nvSpPr>
        <p:spPr bwMode="auto">
          <a:xfrm>
            <a:off x="1177130" y="5105400"/>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49ADC85A-16EC-C14B-A9AF-A10997CD2C05}"/>
              </a:ext>
            </a:extLst>
          </p:cNvPr>
          <p:cNvGraphicFramePr>
            <a:graphicFrameLocks/>
          </p:cNvGraphicFramePr>
          <p:nvPr>
            <p:extLst>
              <p:ext uri="{D42A27DB-BD31-4B8C-83A1-F6EECF244321}">
                <p14:modId xmlns:p14="http://schemas.microsoft.com/office/powerpoint/2010/main" val="2156916249"/>
              </p:ext>
            </p:extLst>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2.60</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Grp="1" noChangeArrowheads="1"/>
          </p:cNvSpPr>
          <p:nvPr>
            <p:ph type="ctrTitle"/>
          </p:nvPr>
        </p:nvSpPr>
        <p:spPr>
          <a:xfrm>
            <a:off x="1080654" y="170996"/>
            <a:ext cx="7682346" cy="992785"/>
          </a:xfrm>
        </p:spPr>
        <p:txBody>
          <a:bodyPr/>
          <a:lstStyle/>
          <a:p>
            <a:pPr eaLnBrk="1" hangingPunct="1"/>
            <a:r>
              <a:rPr lang="en-US" sz="3200" dirty="0"/>
              <a:t>Inpatient:  Average Daily Census Swing-SNF</a:t>
            </a:r>
          </a:p>
        </p:txBody>
      </p:sp>
      <p:sp>
        <p:nvSpPr>
          <p:cNvPr id="55298" name="Slide Number Placeholder 5"/>
          <p:cNvSpPr>
            <a:spLocks noGrp="1"/>
          </p:cNvSpPr>
          <p:nvPr>
            <p:ph type="sldNum" sz="quarter" idx="4294967295"/>
          </p:nvPr>
        </p:nvSpPr>
        <p:spPr>
          <a:xfrm>
            <a:off x="7239000" y="6248400"/>
            <a:ext cx="1905000" cy="457200"/>
          </a:xfrm>
          <a:prstGeom prst="rect">
            <a:avLst/>
          </a:prstGeom>
          <a:noFill/>
        </p:spPr>
        <p:txBody>
          <a:bodyPr/>
          <a:lstStyle/>
          <a:p>
            <a:fld id="{E98DE7A1-0B7B-41ED-947E-B22D2BD3FF5D}" type="slidenum">
              <a:rPr lang="en-US" smtClean="0"/>
              <a:pPr/>
              <a:t>51</a:t>
            </a:fld>
            <a:endParaRPr lang="en-US"/>
          </a:p>
        </p:txBody>
      </p:sp>
      <p:sp>
        <p:nvSpPr>
          <p:cNvPr id="55317" name="Text Box 20"/>
          <p:cNvSpPr txBox="1">
            <a:spLocks noChangeArrowheads="1"/>
          </p:cNvSpPr>
          <p:nvPr/>
        </p:nvSpPr>
        <p:spPr bwMode="auto">
          <a:xfrm>
            <a:off x="4038600" y="3740254"/>
            <a:ext cx="3657600" cy="762000"/>
          </a:xfrm>
          <a:prstGeom prst="rect">
            <a:avLst/>
          </a:prstGeom>
          <a:noFill/>
          <a:ln w="9525" algn="ctr">
            <a:noFill/>
            <a:miter lim="800000"/>
            <a:headEnd/>
            <a:tailEnd/>
          </a:ln>
        </p:spPr>
        <p:txBody>
          <a:bodyPr>
            <a:spAutoFit/>
          </a:bodyPr>
          <a:lstStyle/>
          <a:p>
            <a:pPr algn="ctr" eaLnBrk="0" hangingPunct="0"/>
            <a:r>
              <a:rPr lang="en-US" u="sng" dirty="0"/>
              <a:t>Inpatient swing bed SNF days</a:t>
            </a:r>
          </a:p>
          <a:p>
            <a:pPr algn="ctr" eaLnBrk="0" hangingPunct="0"/>
            <a:r>
              <a:rPr lang="en-US" dirty="0"/>
              <a:t>Days in period</a:t>
            </a:r>
          </a:p>
        </p:txBody>
      </p:sp>
      <p:sp>
        <p:nvSpPr>
          <p:cNvPr id="55318" name="Text Box 21"/>
          <p:cNvSpPr txBox="1">
            <a:spLocks noChangeArrowheads="1"/>
          </p:cNvSpPr>
          <p:nvPr/>
        </p:nvSpPr>
        <p:spPr bwMode="auto">
          <a:xfrm>
            <a:off x="3771900" y="4770438"/>
            <a:ext cx="4191000" cy="762000"/>
          </a:xfrm>
          <a:prstGeom prst="rect">
            <a:avLst/>
          </a:prstGeom>
          <a:noFill/>
          <a:ln w="9525" algn="ctr">
            <a:noFill/>
            <a:miter lim="800000"/>
            <a:headEnd/>
            <a:tailEnd/>
          </a:ln>
        </p:spPr>
        <p:txBody>
          <a:bodyPr>
            <a:spAutoFit/>
          </a:bodyPr>
          <a:lstStyle/>
          <a:p>
            <a:pPr eaLnBrk="0" hangingPunct="0"/>
            <a:r>
              <a:rPr lang="en-US" dirty="0"/>
              <a:t>Measures the average number of swing-SNF beds occupied per day</a:t>
            </a:r>
          </a:p>
        </p:txBody>
      </p:sp>
      <p:sp>
        <p:nvSpPr>
          <p:cNvPr id="55319" name="Text Box 22"/>
          <p:cNvSpPr txBox="1">
            <a:spLocks noChangeArrowheads="1"/>
          </p:cNvSpPr>
          <p:nvPr/>
        </p:nvSpPr>
        <p:spPr bwMode="auto">
          <a:xfrm>
            <a:off x="1393825" y="3907735"/>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55320" name="Text Box 23"/>
          <p:cNvSpPr txBox="1">
            <a:spLocks noChangeArrowheads="1"/>
          </p:cNvSpPr>
          <p:nvPr/>
        </p:nvSpPr>
        <p:spPr bwMode="auto">
          <a:xfrm>
            <a:off x="949273" y="4937919"/>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76E17AE8-B3A3-2D41-9A53-4511A137484F}"/>
              </a:ext>
            </a:extLst>
          </p:cNvPr>
          <p:cNvGraphicFramePr>
            <a:graphicFrameLocks/>
          </p:cNvGraphicFramePr>
          <p:nvPr>
            <p:extLst>
              <p:ext uri="{D42A27DB-BD31-4B8C-83A1-F6EECF244321}">
                <p14:modId xmlns:p14="http://schemas.microsoft.com/office/powerpoint/2010/main" val="2571698766"/>
              </p:ext>
            </p:extLst>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1.43</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ctrTitle"/>
          </p:nvPr>
        </p:nvSpPr>
        <p:spPr/>
        <p:txBody>
          <a:bodyPr/>
          <a:lstStyle/>
          <a:p>
            <a:pPr eaLnBrk="1" hangingPunct="1"/>
            <a:r>
              <a:rPr lang="en-US" sz="3200" dirty="0"/>
              <a:t>Growth:</a:t>
            </a:r>
            <a:br>
              <a:rPr lang="en-US" sz="3200" dirty="0"/>
            </a:br>
            <a:r>
              <a:rPr lang="en-US" sz="3200" dirty="0"/>
              <a:t>1-Year Change in Operating Revenue</a:t>
            </a:r>
          </a:p>
        </p:txBody>
      </p:sp>
      <p:sp>
        <p:nvSpPr>
          <p:cNvPr id="56322" name="Slide Number Placeholder 5"/>
          <p:cNvSpPr>
            <a:spLocks noGrp="1"/>
          </p:cNvSpPr>
          <p:nvPr>
            <p:ph type="sldNum" sz="quarter" idx="4294967295"/>
          </p:nvPr>
        </p:nvSpPr>
        <p:spPr>
          <a:xfrm>
            <a:off x="7239000" y="6248400"/>
            <a:ext cx="1905000" cy="457200"/>
          </a:xfrm>
          <a:prstGeom prst="rect">
            <a:avLst/>
          </a:prstGeom>
          <a:noFill/>
        </p:spPr>
        <p:txBody>
          <a:bodyPr/>
          <a:lstStyle/>
          <a:p>
            <a:fld id="{4D53D31E-C691-450E-AC3E-E8F1B176E0E1}" type="slidenum">
              <a:rPr lang="en-US" smtClean="0"/>
              <a:pPr/>
              <a:t>52</a:t>
            </a:fld>
            <a:endParaRPr lang="en-US"/>
          </a:p>
        </p:txBody>
      </p:sp>
      <p:sp>
        <p:nvSpPr>
          <p:cNvPr id="56341" name="Text Box 20"/>
          <p:cNvSpPr txBox="1">
            <a:spLocks noChangeArrowheads="1"/>
          </p:cNvSpPr>
          <p:nvPr/>
        </p:nvSpPr>
        <p:spPr bwMode="auto">
          <a:xfrm>
            <a:off x="4076700" y="3872109"/>
            <a:ext cx="3429000" cy="1107996"/>
          </a:xfrm>
          <a:prstGeom prst="rect">
            <a:avLst/>
          </a:prstGeom>
          <a:noFill/>
          <a:ln w="9525" algn="ctr">
            <a:noFill/>
            <a:miter lim="800000"/>
            <a:headEnd/>
            <a:tailEnd/>
          </a:ln>
        </p:spPr>
        <p:txBody>
          <a:bodyPr>
            <a:spAutoFit/>
          </a:bodyPr>
          <a:lstStyle/>
          <a:p>
            <a:pPr algn="ctr" eaLnBrk="0" hangingPunct="0"/>
            <a:r>
              <a:rPr lang="en-US" u="sng" dirty="0"/>
              <a:t>Operating revenue (year t)- Operating revenue (year t-1)</a:t>
            </a:r>
          </a:p>
          <a:p>
            <a:pPr algn="ctr" eaLnBrk="0" hangingPunct="0"/>
            <a:r>
              <a:rPr lang="en-US" dirty="0"/>
              <a:t>Operating revenue (year t-1)</a:t>
            </a:r>
          </a:p>
        </p:txBody>
      </p:sp>
      <p:sp>
        <p:nvSpPr>
          <p:cNvPr id="56342" name="Text Box 21"/>
          <p:cNvSpPr txBox="1">
            <a:spLocks noChangeArrowheads="1"/>
          </p:cNvSpPr>
          <p:nvPr/>
        </p:nvSpPr>
        <p:spPr bwMode="auto">
          <a:xfrm>
            <a:off x="4076700" y="4937919"/>
            <a:ext cx="3962400" cy="769441"/>
          </a:xfrm>
          <a:prstGeom prst="rect">
            <a:avLst/>
          </a:prstGeom>
          <a:noFill/>
          <a:ln w="9525" algn="ctr">
            <a:noFill/>
            <a:miter lim="800000"/>
            <a:headEnd/>
            <a:tailEnd/>
          </a:ln>
        </p:spPr>
        <p:txBody>
          <a:bodyPr>
            <a:spAutoFit/>
          </a:bodyPr>
          <a:lstStyle/>
          <a:p>
            <a:pPr eaLnBrk="0" hangingPunct="0"/>
            <a:r>
              <a:rPr lang="en-US" dirty="0"/>
              <a:t>Measures the change in operating revenue over 1 year</a:t>
            </a:r>
          </a:p>
        </p:txBody>
      </p:sp>
      <p:sp>
        <p:nvSpPr>
          <p:cNvPr id="56343" name="Text Box 22"/>
          <p:cNvSpPr txBox="1">
            <a:spLocks noChangeArrowheads="1"/>
          </p:cNvSpPr>
          <p:nvPr/>
        </p:nvSpPr>
        <p:spPr bwMode="auto">
          <a:xfrm>
            <a:off x="1393825" y="4039590"/>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56344" name="Text Box 23"/>
          <p:cNvSpPr txBox="1">
            <a:spLocks noChangeArrowheads="1"/>
          </p:cNvSpPr>
          <p:nvPr/>
        </p:nvSpPr>
        <p:spPr bwMode="auto">
          <a:xfrm>
            <a:off x="1177130" y="5105400"/>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DF8305DF-FD2E-0E46-856D-E18917D68E35}"/>
              </a:ext>
            </a:extLst>
          </p:cNvPr>
          <p:cNvGraphicFramePr>
            <a:graphicFrameLocks/>
          </p:cNvGraphicFramePr>
          <p:nvPr>
            <p:extLst>
              <p:ext uri="{D42A27DB-BD31-4B8C-83A1-F6EECF244321}">
                <p14:modId xmlns:p14="http://schemas.microsoft.com/office/powerpoint/2010/main" val="110357068"/>
              </p:ext>
            </p:extLst>
          </p:nvPr>
        </p:nvGraphicFramePr>
        <p:xfrm>
          <a:off x="457200" y="1728164"/>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32147">
                  <a:extLst>
                    <a:ext uri="{9D8B030D-6E8A-4147-A177-3AD203B41FA5}">
                      <a16:colId xmlns:a16="http://schemas.microsoft.com/office/drawing/2014/main" val="20001"/>
                    </a:ext>
                  </a:extLst>
                </a:gridCol>
                <a:gridCol w="1982653">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0.59</a:t>
                      </a:r>
                      <a:r>
                        <a:rPr kumimoji="0" lang="en-US" sz="2200" b="0" i="0" u="none" strike="noStrike" cap="none" normalizeH="0" baseline="0" dirty="0">
                          <a:ln>
                            <a:noFill/>
                          </a:ln>
                          <a:solidFill>
                            <a:schemeClr val="tx1"/>
                          </a:solidFill>
                          <a:effectLst/>
                          <a:highlight>
                            <a:srgbClr val="FFFF00"/>
                          </a:highlight>
                          <a:latin typeface="Times" pitchFamily="18" charset="0"/>
                        </a:rPr>
                        <a:t> </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174862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ctrTitle"/>
          </p:nvPr>
        </p:nvSpPr>
        <p:spPr/>
        <p:txBody>
          <a:bodyPr/>
          <a:lstStyle/>
          <a:p>
            <a:pPr eaLnBrk="1" hangingPunct="1"/>
            <a:r>
              <a:rPr lang="en-US" sz="3200" dirty="0"/>
              <a:t>Growth:</a:t>
            </a:r>
            <a:br>
              <a:rPr lang="en-US" sz="3200" dirty="0"/>
            </a:br>
            <a:r>
              <a:rPr lang="en-US" sz="3200" dirty="0"/>
              <a:t>3-Year Change in Operating Revenue</a:t>
            </a:r>
          </a:p>
        </p:txBody>
      </p:sp>
      <p:sp>
        <p:nvSpPr>
          <p:cNvPr id="56322" name="Slide Number Placeholder 5"/>
          <p:cNvSpPr>
            <a:spLocks noGrp="1"/>
          </p:cNvSpPr>
          <p:nvPr>
            <p:ph type="sldNum" sz="quarter" idx="4294967295"/>
          </p:nvPr>
        </p:nvSpPr>
        <p:spPr>
          <a:xfrm>
            <a:off x="7239000" y="6248400"/>
            <a:ext cx="1905000" cy="457200"/>
          </a:xfrm>
          <a:prstGeom prst="rect">
            <a:avLst/>
          </a:prstGeom>
          <a:noFill/>
        </p:spPr>
        <p:txBody>
          <a:bodyPr/>
          <a:lstStyle/>
          <a:p>
            <a:fld id="{4D53D31E-C691-450E-AC3E-E8F1B176E0E1}" type="slidenum">
              <a:rPr lang="en-US" smtClean="0"/>
              <a:pPr/>
              <a:t>53</a:t>
            </a:fld>
            <a:endParaRPr lang="en-US"/>
          </a:p>
        </p:txBody>
      </p:sp>
      <p:sp>
        <p:nvSpPr>
          <p:cNvPr id="56341" name="Text Box 20"/>
          <p:cNvSpPr txBox="1">
            <a:spLocks noChangeArrowheads="1"/>
          </p:cNvSpPr>
          <p:nvPr/>
        </p:nvSpPr>
        <p:spPr bwMode="auto">
          <a:xfrm>
            <a:off x="4076700" y="3872109"/>
            <a:ext cx="3429000" cy="1107996"/>
          </a:xfrm>
          <a:prstGeom prst="rect">
            <a:avLst/>
          </a:prstGeom>
          <a:noFill/>
          <a:ln w="9525" algn="ctr">
            <a:noFill/>
            <a:miter lim="800000"/>
            <a:headEnd/>
            <a:tailEnd/>
          </a:ln>
        </p:spPr>
        <p:txBody>
          <a:bodyPr>
            <a:spAutoFit/>
          </a:bodyPr>
          <a:lstStyle/>
          <a:p>
            <a:pPr algn="ctr" eaLnBrk="0" hangingPunct="0"/>
            <a:r>
              <a:rPr lang="en-US" u="sng" dirty="0"/>
              <a:t>Operating revenue (year t)- Operating revenue (year t-3)</a:t>
            </a:r>
          </a:p>
          <a:p>
            <a:pPr algn="ctr" eaLnBrk="0" hangingPunct="0"/>
            <a:r>
              <a:rPr lang="en-US" dirty="0"/>
              <a:t>Operating revenue (year t-3)</a:t>
            </a:r>
          </a:p>
        </p:txBody>
      </p:sp>
      <p:sp>
        <p:nvSpPr>
          <p:cNvPr id="56342" name="Text Box 21"/>
          <p:cNvSpPr txBox="1">
            <a:spLocks noChangeArrowheads="1"/>
          </p:cNvSpPr>
          <p:nvPr/>
        </p:nvSpPr>
        <p:spPr bwMode="auto">
          <a:xfrm>
            <a:off x="4076700" y="4937919"/>
            <a:ext cx="3962400" cy="769441"/>
          </a:xfrm>
          <a:prstGeom prst="rect">
            <a:avLst/>
          </a:prstGeom>
          <a:noFill/>
          <a:ln w="9525" algn="ctr">
            <a:noFill/>
            <a:miter lim="800000"/>
            <a:headEnd/>
            <a:tailEnd/>
          </a:ln>
        </p:spPr>
        <p:txBody>
          <a:bodyPr>
            <a:spAutoFit/>
          </a:bodyPr>
          <a:lstStyle/>
          <a:p>
            <a:pPr eaLnBrk="0" hangingPunct="0"/>
            <a:r>
              <a:rPr lang="en-US" dirty="0"/>
              <a:t>Measures the  change in operating revenue over 3 years</a:t>
            </a:r>
          </a:p>
        </p:txBody>
      </p:sp>
      <p:sp>
        <p:nvSpPr>
          <p:cNvPr id="56343" name="Text Box 22"/>
          <p:cNvSpPr txBox="1">
            <a:spLocks noChangeArrowheads="1"/>
          </p:cNvSpPr>
          <p:nvPr/>
        </p:nvSpPr>
        <p:spPr bwMode="auto">
          <a:xfrm>
            <a:off x="1393825" y="4039590"/>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56344" name="Text Box 23"/>
          <p:cNvSpPr txBox="1">
            <a:spLocks noChangeArrowheads="1"/>
          </p:cNvSpPr>
          <p:nvPr/>
        </p:nvSpPr>
        <p:spPr bwMode="auto">
          <a:xfrm>
            <a:off x="1177130" y="5105400"/>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25FB2926-2827-5F47-8AA7-533260FAD2A9}"/>
              </a:ext>
            </a:extLst>
          </p:cNvPr>
          <p:cNvGraphicFramePr>
            <a:graphicFrameLocks/>
          </p:cNvGraphicFramePr>
          <p:nvPr>
            <p:extLst>
              <p:ext uri="{D42A27DB-BD31-4B8C-83A1-F6EECF244321}">
                <p14:modId xmlns:p14="http://schemas.microsoft.com/office/powerpoint/2010/main" val="511981129"/>
              </p:ext>
            </p:extLst>
          </p:nvPr>
        </p:nvGraphicFramePr>
        <p:xfrm>
          <a:off x="457200" y="1724614"/>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32147">
                  <a:extLst>
                    <a:ext uri="{9D8B030D-6E8A-4147-A177-3AD203B41FA5}">
                      <a16:colId xmlns:a16="http://schemas.microsoft.com/office/drawing/2014/main" val="20001"/>
                    </a:ext>
                  </a:extLst>
                </a:gridCol>
                <a:gridCol w="1982653">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22.83</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40923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ctrTitle"/>
          </p:nvPr>
        </p:nvSpPr>
        <p:spPr/>
        <p:txBody>
          <a:bodyPr/>
          <a:lstStyle/>
          <a:p>
            <a:pPr eaLnBrk="1" hangingPunct="1"/>
            <a:r>
              <a:rPr lang="en-US" sz="3200" dirty="0"/>
              <a:t>Growth:</a:t>
            </a:r>
            <a:br>
              <a:rPr lang="en-US" sz="3200" dirty="0"/>
            </a:br>
            <a:r>
              <a:rPr lang="en-US" sz="3200" dirty="0"/>
              <a:t>1-Year Change in Operating Expenses</a:t>
            </a:r>
          </a:p>
        </p:txBody>
      </p:sp>
      <p:sp>
        <p:nvSpPr>
          <p:cNvPr id="56322" name="Slide Number Placeholder 5"/>
          <p:cNvSpPr>
            <a:spLocks noGrp="1"/>
          </p:cNvSpPr>
          <p:nvPr>
            <p:ph type="sldNum" sz="quarter" idx="4294967295"/>
          </p:nvPr>
        </p:nvSpPr>
        <p:spPr>
          <a:xfrm>
            <a:off x="7239000" y="6248400"/>
            <a:ext cx="1905000" cy="457200"/>
          </a:xfrm>
          <a:prstGeom prst="rect">
            <a:avLst/>
          </a:prstGeom>
          <a:noFill/>
        </p:spPr>
        <p:txBody>
          <a:bodyPr/>
          <a:lstStyle/>
          <a:p>
            <a:fld id="{4D53D31E-C691-450E-AC3E-E8F1B176E0E1}" type="slidenum">
              <a:rPr lang="en-US" smtClean="0"/>
              <a:pPr/>
              <a:t>54</a:t>
            </a:fld>
            <a:endParaRPr lang="en-US"/>
          </a:p>
        </p:txBody>
      </p:sp>
      <p:sp>
        <p:nvSpPr>
          <p:cNvPr id="56341" name="Text Box 20"/>
          <p:cNvSpPr txBox="1">
            <a:spLocks noChangeArrowheads="1"/>
          </p:cNvSpPr>
          <p:nvPr/>
        </p:nvSpPr>
        <p:spPr bwMode="auto">
          <a:xfrm>
            <a:off x="4076699" y="3872109"/>
            <a:ext cx="3673475" cy="1107996"/>
          </a:xfrm>
          <a:prstGeom prst="rect">
            <a:avLst/>
          </a:prstGeom>
          <a:noFill/>
          <a:ln w="9525" algn="ctr">
            <a:noFill/>
            <a:miter lim="800000"/>
            <a:headEnd/>
            <a:tailEnd/>
          </a:ln>
        </p:spPr>
        <p:txBody>
          <a:bodyPr wrap="square">
            <a:spAutoFit/>
          </a:bodyPr>
          <a:lstStyle/>
          <a:p>
            <a:pPr algn="ctr" eaLnBrk="0" hangingPunct="0"/>
            <a:r>
              <a:rPr lang="en-US" u="sng" dirty="0"/>
              <a:t>Operating expenses (year t) – Operating expenses (year t-1)</a:t>
            </a:r>
          </a:p>
          <a:p>
            <a:pPr algn="ctr" eaLnBrk="0" hangingPunct="0"/>
            <a:r>
              <a:rPr lang="en-US" dirty="0"/>
              <a:t>Operating expenses (year t-1)</a:t>
            </a:r>
          </a:p>
        </p:txBody>
      </p:sp>
      <p:sp>
        <p:nvSpPr>
          <p:cNvPr id="56342" name="Text Box 21"/>
          <p:cNvSpPr txBox="1">
            <a:spLocks noChangeArrowheads="1"/>
          </p:cNvSpPr>
          <p:nvPr/>
        </p:nvSpPr>
        <p:spPr bwMode="auto">
          <a:xfrm>
            <a:off x="4076700" y="4937919"/>
            <a:ext cx="3962400" cy="769441"/>
          </a:xfrm>
          <a:prstGeom prst="rect">
            <a:avLst/>
          </a:prstGeom>
          <a:noFill/>
          <a:ln w="9525" algn="ctr">
            <a:noFill/>
            <a:miter lim="800000"/>
            <a:headEnd/>
            <a:tailEnd/>
          </a:ln>
        </p:spPr>
        <p:txBody>
          <a:bodyPr>
            <a:spAutoFit/>
          </a:bodyPr>
          <a:lstStyle/>
          <a:p>
            <a:pPr eaLnBrk="0" hangingPunct="0"/>
            <a:r>
              <a:rPr lang="en-US" dirty="0"/>
              <a:t>Measures the change in operating expense over 1 year</a:t>
            </a:r>
          </a:p>
        </p:txBody>
      </p:sp>
      <p:sp>
        <p:nvSpPr>
          <p:cNvPr id="56343" name="Text Box 22"/>
          <p:cNvSpPr txBox="1">
            <a:spLocks noChangeArrowheads="1"/>
          </p:cNvSpPr>
          <p:nvPr/>
        </p:nvSpPr>
        <p:spPr bwMode="auto">
          <a:xfrm>
            <a:off x="1393825" y="4039590"/>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56344" name="Text Box 23"/>
          <p:cNvSpPr txBox="1">
            <a:spLocks noChangeArrowheads="1"/>
          </p:cNvSpPr>
          <p:nvPr/>
        </p:nvSpPr>
        <p:spPr bwMode="auto">
          <a:xfrm>
            <a:off x="1177130" y="5105400"/>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02F9F8A3-F5CB-A247-AE4D-25EC3D257037}"/>
              </a:ext>
            </a:extLst>
          </p:cNvPr>
          <p:cNvGraphicFramePr>
            <a:graphicFrameLocks/>
          </p:cNvGraphicFramePr>
          <p:nvPr>
            <p:extLst>
              <p:ext uri="{D42A27DB-BD31-4B8C-83A1-F6EECF244321}">
                <p14:modId xmlns:p14="http://schemas.microsoft.com/office/powerpoint/2010/main" val="720077991"/>
              </p:ext>
            </p:extLst>
          </p:nvPr>
        </p:nvGraphicFramePr>
        <p:xfrm>
          <a:off x="457200" y="1676123"/>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32147">
                  <a:extLst>
                    <a:ext uri="{9D8B030D-6E8A-4147-A177-3AD203B41FA5}">
                      <a16:colId xmlns:a16="http://schemas.microsoft.com/office/drawing/2014/main" val="20001"/>
                    </a:ext>
                  </a:extLst>
                </a:gridCol>
                <a:gridCol w="1982653">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7.71</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837922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ctrTitle"/>
          </p:nvPr>
        </p:nvSpPr>
        <p:spPr/>
        <p:txBody>
          <a:bodyPr/>
          <a:lstStyle/>
          <a:p>
            <a:pPr eaLnBrk="1" hangingPunct="1"/>
            <a:r>
              <a:rPr lang="en-US" sz="3200" dirty="0"/>
              <a:t>Growth:</a:t>
            </a:r>
            <a:br>
              <a:rPr lang="en-US" sz="3200" dirty="0"/>
            </a:br>
            <a:r>
              <a:rPr lang="en-US" sz="3200" dirty="0"/>
              <a:t>3-Year Change in Operating Expenses</a:t>
            </a:r>
          </a:p>
        </p:txBody>
      </p:sp>
      <p:sp>
        <p:nvSpPr>
          <p:cNvPr id="56322" name="Slide Number Placeholder 5"/>
          <p:cNvSpPr>
            <a:spLocks noGrp="1"/>
          </p:cNvSpPr>
          <p:nvPr>
            <p:ph type="sldNum" sz="quarter" idx="4294967295"/>
          </p:nvPr>
        </p:nvSpPr>
        <p:spPr>
          <a:xfrm>
            <a:off x="7239000" y="6248400"/>
            <a:ext cx="1905000" cy="457200"/>
          </a:xfrm>
          <a:prstGeom prst="rect">
            <a:avLst/>
          </a:prstGeom>
          <a:noFill/>
        </p:spPr>
        <p:txBody>
          <a:bodyPr/>
          <a:lstStyle/>
          <a:p>
            <a:fld id="{4D53D31E-C691-450E-AC3E-E8F1B176E0E1}" type="slidenum">
              <a:rPr lang="en-US" smtClean="0"/>
              <a:pPr/>
              <a:t>55</a:t>
            </a:fld>
            <a:endParaRPr lang="en-US"/>
          </a:p>
        </p:txBody>
      </p:sp>
      <p:sp>
        <p:nvSpPr>
          <p:cNvPr id="56341" name="Text Box 20"/>
          <p:cNvSpPr txBox="1">
            <a:spLocks noChangeArrowheads="1"/>
          </p:cNvSpPr>
          <p:nvPr/>
        </p:nvSpPr>
        <p:spPr bwMode="auto">
          <a:xfrm>
            <a:off x="4076699" y="3872109"/>
            <a:ext cx="3673475" cy="1107996"/>
          </a:xfrm>
          <a:prstGeom prst="rect">
            <a:avLst/>
          </a:prstGeom>
          <a:noFill/>
          <a:ln w="9525" algn="ctr">
            <a:noFill/>
            <a:miter lim="800000"/>
            <a:headEnd/>
            <a:tailEnd/>
          </a:ln>
        </p:spPr>
        <p:txBody>
          <a:bodyPr wrap="square">
            <a:spAutoFit/>
          </a:bodyPr>
          <a:lstStyle/>
          <a:p>
            <a:pPr algn="ctr" eaLnBrk="0" hangingPunct="0"/>
            <a:r>
              <a:rPr lang="en-US" u="sng" dirty="0"/>
              <a:t>Operating expenses (year t)- Operating expenses (year t-3)</a:t>
            </a:r>
          </a:p>
          <a:p>
            <a:pPr algn="ctr" eaLnBrk="0" hangingPunct="0"/>
            <a:r>
              <a:rPr lang="en-US" dirty="0"/>
              <a:t>Operating expenses (year t-3)</a:t>
            </a:r>
          </a:p>
        </p:txBody>
      </p:sp>
      <p:sp>
        <p:nvSpPr>
          <p:cNvPr id="56342" name="Text Box 21"/>
          <p:cNvSpPr txBox="1">
            <a:spLocks noChangeArrowheads="1"/>
          </p:cNvSpPr>
          <p:nvPr/>
        </p:nvSpPr>
        <p:spPr bwMode="auto">
          <a:xfrm>
            <a:off x="4076700" y="4937919"/>
            <a:ext cx="3962400" cy="769441"/>
          </a:xfrm>
          <a:prstGeom prst="rect">
            <a:avLst/>
          </a:prstGeom>
          <a:noFill/>
          <a:ln w="9525" algn="ctr">
            <a:noFill/>
            <a:miter lim="800000"/>
            <a:headEnd/>
            <a:tailEnd/>
          </a:ln>
        </p:spPr>
        <p:txBody>
          <a:bodyPr>
            <a:spAutoFit/>
          </a:bodyPr>
          <a:lstStyle/>
          <a:p>
            <a:pPr eaLnBrk="0" hangingPunct="0"/>
            <a:r>
              <a:rPr lang="en-US" dirty="0"/>
              <a:t>Measures the change in operating expenses over 3 years</a:t>
            </a:r>
          </a:p>
        </p:txBody>
      </p:sp>
      <p:sp>
        <p:nvSpPr>
          <p:cNvPr id="56343" name="Text Box 22"/>
          <p:cNvSpPr txBox="1">
            <a:spLocks noChangeArrowheads="1"/>
          </p:cNvSpPr>
          <p:nvPr/>
        </p:nvSpPr>
        <p:spPr bwMode="auto">
          <a:xfrm>
            <a:off x="1393825" y="4039590"/>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56344" name="Text Box 23"/>
          <p:cNvSpPr txBox="1">
            <a:spLocks noChangeArrowheads="1"/>
          </p:cNvSpPr>
          <p:nvPr/>
        </p:nvSpPr>
        <p:spPr bwMode="auto">
          <a:xfrm>
            <a:off x="1177130" y="5105400"/>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711EFC23-FEA3-044A-89CF-7297155B355C}"/>
              </a:ext>
            </a:extLst>
          </p:cNvPr>
          <p:cNvGraphicFramePr>
            <a:graphicFrameLocks/>
          </p:cNvGraphicFramePr>
          <p:nvPr>
            <p:extLst>
              <p:ext uri="{D42A27DB-BD31-4B8C-83A1-F6EECF244321}">
                <p14:modId xmlns:p14="http://schemas.microsoft.com/office/powerpoint/2010/main" val="752113461"/>
              </p:ext>
            </p:extLst>
          </p:nvPr>
        </p:nvGraphicFramePr>
        <p:xfrm>
          <a:off x="457200" y="1676123"/>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32147">
                  <a:extLst>
                    <a:ext uri="{9D8B030D-6E8A-4147-A177-3AD203B41FA5}">
                      <a16:colId xmlns:a16="http://schemas.microsoft.com/office/drawing/2014/main" val="20001"/>
                    </a:ext>
                  </a:extLst>
                </a:gridCol>
                <a:gridCol w="1982653">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20.15</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019961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ctrTitle"/>
          </p:nvPr>
        </p:nvSpPr>
        <p:spPr/>
        <p:txBody>
          <a:bodyPr/>
          <a:lstStyle/>
          <a:p>
            <a:pPr eaLnBrk="1" hangingPunct="1"/>
            <a:r>
              <a:rPr lang="en-US" sz="3200" dirty="0"/>
              <a:t>Labor:  Salaries to Net Patient Revenue</a:t>
            </a:r>
          </a:p>
        </p:txBody>
      </p:sp>
      <p:sp>
        <p:nvSpPr>
          <p:cNvPr id="52226" name="Slide Number Placeholder 5"/>
          <p:cNvSpPr>
            <a:spLocks noGrp="1"/>
          </p:cNvSpPr>
          <p:nvPr>
            <p:ph type="sldNum" sz="quarter" idx="4294967295"/>
          </p:nvPr>
        </p:nvSpPr>
        <p:spPr>
          <a:xfrm>
            <a:off x="7239000" y="6248400"/>
            <a:ext cx="1905000" cy="457200"/>
          </a:xfrm>
          <a:prstGeom prst="rect">
            <a:avLst/>
          </a:prstGeom>
          <a:noFill/>
        </p:spPr>
        <p:txBody>
          <a:bodyPr/>
          <a:lstStyle/>
          <a:p>
            <a:fld id="{05465EAC-48D6-4E75-9868-851F2F2A20B5}" type="slidenum">
              <a:rPr lang="en-US" smtClean="0"/>
              <a:pPr/>
              <a:t>56</a:t>
            </a:fld>
            <a:endParaRPr lang="en-US"/>
          </a:p>
        </p:txBody>
      </p:sp>
      <p:sp>
        <p:nvSpPr>
          <p:cNvPr id="52245" name="Text Box 20"/>
          <p:cNvSpPr txBox="1">
            <a:spLocks noChangeArrowheads="1"/>
          </p:cNvSpPr>
          <p:nvPr/>
        </p:nvSpPr>
        <p:spPr bwMode="auto">
          <a:xfrm>
            <a:off x="4114800" y="3686535"/>
            <a:ext cx="2514600" cy="769441"/>
          </a:xfrm>
          <a:prstGeom prst="rect">
            <a:avLst/>
          </a:prstGeom>
          <a:noFill/>
          <a:ln w="9525" algn="ctr">
            <a:noFill/>
            <a:miter lim="800000"/>
            <a:headEnd/>
            <a:tailEnd/>
          </a:ln>
        </p:spPr>
        <p:txBody>
          <a:bodyPr wrap="square">
            <a:spAutoFit/>
          </a:bodyPr>
          <a:lstStyle/>
          <a:p>
            <a:pPr algn="ctr" eaLnBrk="0" hangingPunct="0"/>
            <a:r>
              <a:rPr lang="en-US" u="sng" dirty="0"/>
              <a:t>Salary expense</a:t>
            </a:r>
          </a:p>
          <a:p>
            <a:pPr algn="ctr" eaLnBrk="0" hangingPunct="0"/>
            <a:r>
              <a:rPr lang="en-US" dirty="0"/>
              <a:t>Net patient revenue</a:t>
            </a:r>
          </a:p>
        </p:txBody>
      </p:sp>
      <p:sp>
        <p:nvSpPr>
          <p:cNvPr id="52246" name="Text Box 21"/>
          <p:cNvSpPr txBox="1">
            <a:spLocks noChangeArrowheads="1"/>
          </p:cNvSpPr>
          <p:nvPr/>
        </p:nvSpPr>
        <p:spPr bwMode="auto">
          <a:xfrm>
            <a:off x="3886200" y="4839196"/>
            <a:ext cx="4495800" cy="769441"/>
          </a:xfrm>
          <a:prstGeom prst="rect">
            <a:avLst/>
          </a:prstGeom>
          <a:noFill/>
          <a:ln w="9525" algn="ctr">
            <a:noFill/>
            <a:miter lim="800000"/>
            <a:headEnd/>
            <a:tailEnd/>
          </a:ln>
        </p:spPr>
        <p:txBody>
          <a:bodyPr wrap="square">
            <a:spAutoFit/>
          </a:bodyPr>
          <a:lstStyle/>
          <a:p>
            <a:pPr eaLnBrk="0" hangingPunct="0"/>
            <a:r>
              <a:rPr lang="en-US" dirty="0"/>
              <a:t>Measures the percentage of net patient revenue that are labor costs</a:t>
            </a:r>
          </a:p>
        </p:txBody>
      </p:sp>
      <p:sp>
        <p:nvSpPr>
          <p:cNvPr id="52247" name="Text Box 22"/>
          <p:cNvSpPr txBox="1">
            <a:spLocks noChangeArrowheads="1"/>
          </p:cNvSpPr>
          <p:nvPr/>
        </p:nvSpPr>
        <p:spPr bwMode="auto">
          <a:xfrm>
            <a:off x="1600200" y="3857737"/>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52248" name="Text Box 23"/>
          <p:cNvSpPr txBox="1">
            <a:spLocks noChangeArrowheads="1"/>
          </p:cNvSpPr>
          <p:nvPr/>
        </p:nvSpPr>
        <p:spPr bwMode="auto">
          <a:xfrm>
            <a:off x="1383505" y="5009409"/>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B3C69F8E-173A-7A4D-B997-BE39E132B74F}"/>
              </a:ext>
            </a:extLst>
          </p:cNvPr>
          <p:cNvGraphicFramePr>
            <a:graphicFrameLocks/>
          </p:cNvGraphicFramePr>
          <p:nvPr>
            <p:extLst>
              <p:ext uri="{D42A27DB-BD31-4B8C-83A1-F6EECF244321}">
                <p14:modId xmlns:p14="http://schemas.microsoft.com/office/powerpoint/2010/main" val="103839970"/>
              </p:ext>
            </p:extLst>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43.81</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ctrTitle"/>
          </p:nvPr>
        </p:nvSpPr>
        <p:spPr>
          <a:xfrm>
            <a:off x="1080654" y="170996"/>
            <a:ext cx="7910946" cy="992785"/>
          </a:xfrm>
        </p:spPr>
        <p:txBody>
          <a:bodyPr/>
          <a:lstStyle/>
          <a:p>
            <a:pPr eaLnBrk="1" hangingPunct="1"/>
            <a:r>
              <a:rPr lang="en-US" sz="3200" dirty="0"/>
              <a:t>Labor:  FTEs per Adjusted Occupied Bed</a:t>
            </a:r>
          </a:p>
        </p:txBody>
      </p:sp>
      <p:sp>
        <p:nvSpPr>
          <p:cNvPr id="54274" name="Slide Number Placeholder 5"/>
          <p:cNvSpPr>
            <a:spLocks noGrp="1"/>
          </p:cNvSpPr>
          <p:nvPr>
            <p:ph type="sldNum" sz="quarter" idx="4294967295"/>
          </p:nvPr>
        </p:nvSpPr>
        <p:spPr>
          <a:xfrm>
            <a:off x="7239000" y="6248400"/>
            <a:ext cx="1905000" cy="457200"/>
          </a:xfrm>
          <a:prstGeom prst="rect">
            <a:avLst/>
          </a:prstGeom>
          <a:noFill/>
        </p:spPr>
        <p:txBody>
          <a:bodyPr/>
          <a:lstStyle/>
          <a:p>
            <a:fld id="{E47EFFD1-21A0-46CD-BB72-5C8494ADC614}" type="slidenum">
              <a:rPr lang="en-US" smtClean="0"/>
              <a:pPr/>
              <a:t>57</a:t>
            </a:fld>
            <a:endParaRPr lang="en-US"/>
          </a:p>
        </p:txBody>
      </p:sp>
      <p:sp>
        <p:nvSpPr>
          <p:cNvPr id="54293" name="Text Box 20"/>
          <p:cNvSpPr txBox="1">
            <a:spLocks noChangeArrowheads="1"/>
          </p:cNvSpPr>
          <p:nvPr/>
        </p:nvSpPr>
        <p:spPr bwMode="auto">
          <a:xfrm>
            <a:off x="4267200" y="3704628"/>
            <a:ext cx="3276600" cy="762000"/>
          </a:xfrm>
          <a:prstGeom prst="rect">
            <a:avLst/>
          </a:prstGeom>
          <a:noFill/>
          <a:ln w="9525" algn="ctr">
            <a:noFill/>
            <a:miter lim="800000"/>
            <a:headEnd/>
            <a:tailEnd/>
          </a:ln>
        </p:spPr>
        <p:txBody>
          <a:bodyPr>
            <a:spAutoFit/>
          </a:bodyPr>
          <a:lstStyle/>
          <a:p>
            <a:pPr algn="ctr" eaLnBrk="0" hangingPunct="0"/>
            <a:r>
              <a:rPr lang="en-US" u="sng" dirty="0"/>
              <a:t>Number of FTEs</a:t>
            </a:r>
          </a:p>
          <a:p>
            <a:pPr algn="ctr" eaLnBrk="0" hangingPunct="0"/>
            <a:r>
              <a:rPr lang="en-US" dirty="0"/>
              <a:t>Adjusted occupied beds**</a:t>
            </a:r>
          </a:p>
        </p:txBody>
      </p:sp>
      <p:sp>
        <p:nvSpPr>
          <p:cNvPr id="54294" name="Text Box 21"/>
          <p:cNvSpPr txBox="1">
            <a:spLocks noChangeArrowheads="1"/>
          </p:cNvSpPr>
          <p:nvPr/>
        </p:nvSpPr>
        <p:spPr bwMode="auto">
          <a:xfrm>
            <a:off x="4114800" y="4800600"/>
            <a:ext cx="4038600" cy="762000"/>
          </a:xfrm>
          <a:prstGeom prst="rect">
            <a:avLst/>
          </a:prstGeom>
          <a:noFill/>
          <a:ln w="9525" algn="ctr">
            <a:noFill/>
            <a:miter lim="800000"/>
            <a:headEnd/>
            <a:tailEnd/>
          </a:ln>
        </p:spPr>
        <p:txBody>
          <a:bodyPr>
            <a:spAutoFit/>
          </a:bodyPr>
          <a:lstStyle/>
          <a:p>
            <a:pPr eaLnBrk="0" hangingPunct="0"/>
            <a:r>
              <a:rPr lang="en-US" dirty="0"/>
              <a:t>Measures the number of full-time employees per each occupied bed</a:t>
            </a:r>
          </a:p>
        </p:txBody>
      </p:sp>
      <p:sp>
        <p:nvSpPr>
          <p:cNvPr id="54295" name="Text Box 22"/>
          <p:cNvSpPr txBox="1">
            <a:spLocks noChangeArrowheads="1"/>
          </p:cNvSpPr>
          <p:nvPr/>
        </p:nvSpPr>
        <p:spPr bwMode="auto">
          <a:xfrm>
            <a:off x="1524000" y="3872109"/>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54296" name="Text Box 23"/>
          <p:cNvSpPr txBox="1">
            <a:spLocks noChangeArrowheads="1"/>
          </p:cNvSpPr>
          <p:nvPr/>
        </p:nvSpPr>
        <p:spPr bwMode="auto">
          <a:xfrm>
            <a:off x="1096550" y="4968081"/>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sp>
        <p:nvSpPr>
          <p:cNvPr id="54297" name="Text Box 24"/>
          <p:cNvSpPr txBox="1">
            <a:spLocks noChangeArrowheads="1"/>
          </p:cNvSpPr>
          <p:nvPr/>
        </p:nvSpPr>
        <p:spPr bwMode="auto">
          <a:xfrm>
            <a:off x="746125" y="6162675"/>
            <a:ext cx="7407275" cy="427038"/>
          </a:xfrm>
          <a:prstGeom prst="rect">
            <a:avLst/>
          </a:prstGeom>
          <a:noFill/>
          <a:ln w="9525" algn="ctr">
            <a:noFill/>
            <a:miter lim="800000"/>
            <a:headEnd/>
            <a:tailEnd/>
          </a:ln>
        </p:spPr>
        <p:txBody>
          <a:bodyPr>
            <a:spAutoFit/>
          </a:bodyPr>
          <a:lstStyle/>
          <a:p>
            <a:pPr algn="ctr" eaLnBrk="0" hangingPunct="0"/>
            <a:endParaRPr lang="en-US"/>
          </a:p>
        </p:txBody>
      </p:sp>
      <p:sp>
        <p:nvSpPr>
          <p:cNvPr id="54298" name="Text Box 25"/>
          <p:cNvSpPr txBox="1">
            <a:spLocks noChangeArrowheads="1"/>
          </p:cNvSpPr>
          <p:nvPr/>
        </p:nvSpPr>
        <p:spPr bwMode="auto">
          <a:xfrm>
            <a:off x="906462" y="5554161"/>
            <a:ext cx="7086600" cy="457200"/>
          </a:xfrm>
          <a:prstGeom prst="rect">
            <a:avLst/>
          </a:prstGeom>
          <a:noFill/>
          <a:ln w="9525" algn="ctr">
            <a:noFill/>
            <a:miter lim="800000"/>
            <a:headEnd/>
            <a:tailEnd/>
          </a:ln>
        </p:spPr>
        <p:txBody>
          <a:bodyPr>
            <a:spAutoFit/>
          </a:bodyPr>
          <a:lstStyle/>
          <a:p>
            <a:pPr algn="ctr" eaLnBrk="0" hangingPunct="0"/>
            <a:r>
              <a:rPr lang="en-US" sz="1200" dirty="0"/>
              <a:t>** (Inpatient days – NF Swing days – Nursery days) *</a:t>
            </a:r>
          </a:p>
          <a:p>
            <a:pPr algn="ctr" eaLnBrk="0" hangingPunct="0"/>
            <a:r>
              <a:rPr lang="en-US" sz="1200" dirty="0"/>
              <a:t>(Total patient revenue / (Total inpatient revenue – Inpatient NF revenue – Other LTC Revenue)) / Days in period</a:t>
            </a:r>
          </a:p>
        </p:txBody>
      </p:sp>
      <p:graphicFrame>
        <p:nvGraphicFramePr>
          <p:cNvPr id="13" name="Group 27">
            <a:extLst>
              <a:ext uri="{FF2B5EF4-FFF2-40B4-BE49-F238E27FC236}">
                <a16:creationId xmlns:a16="http://schemas.microsoft.com/office/drawing/2014/main" id="{5BC15A7B-33A0-DA4B-AF90-9ADDEEABD030}"/>
              </a:ext>
            </a:extLst>
          </p:cNvPr>
          <p:cNvGraphicFramePr>
            <a:graphicFrameLocks/>
          </p:cNvGraphicFramePr>
          <p:nvPr>
            <p:extLst>
              <p:ext uri="{D42A27DB-BD31-4B8C-83A1-F6EECF244321}">
                <p14:modId xmlns:p14="http://schemas.microsoft.com/office/powerpoint/2010/main" val="2728183352"/>
              </p:ext>
            </p:extLst>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5.08</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ctrTitle"/>
          </p:nvPr>
        </p:nvSpPr>
        <p:spPr/>
        <p:txBody>
          <a:bodyPr/>
          <a:lstStyle/>
          <a:p>
            <a:pPr eaLnBrk="1" hangingPunct="1"/>
            <a:r>
              <a:rPr lang="en-US" sz="3200" dirty="0"/>
              <a:t>Labor:  Average Salary per FTE</a:t>
            </a:r>
          </a:p>
        </p:txBody>
      </p:sp>
      <p:sp>
        <p:nvSpPr>
          <p:cNvPr id="54274" name="Slide Number Placeholder 5"/>
          <p:cNvSpPr>
            <a:spLocks noGrp="1"/>
          </p:cNvSpPr>
          <p:nvPr>
            <p:ph type="sldNum" sz="quarter" idx="4294967295"/>
          </p:nvPr>
        </p:nvSpPr>
        <p:spPr>
          <a:xfrm>
            <a:off x="7239000" y="6248400"/>
            <a:ext cx="1905000" cy="457200"/>
          </a:xfrm>
          <a:prstGeom prst="rect">
            <a:avLst/>
          </a:prstGeom>
          <a:noFill/>
        </p:spPr>
        <p:txBody>
          <a:bodyPr/>
          <a:lstStyle/>
          <a:p>
            <a:fld id="{E47EFFD1-21A0-46CD-BB72-5C8494ADC614}" type="slidenum">
              <a:rPr lang="en-US" smtClean="0">
                <a:solidFill>
                  <a:srgbClr val="000000"/>
                </a:solidFill>
              </a:rPr>
              <a:pPr/>
              <a:t>58</a:t>
            </a:fld>
            <a:endParaRPr lang="en-US">
              <a:solidFill>
                <a:srgbClr val="000000"/>
              </a:solidFill>
            </a:endParaRPr>
          </a:p>
        </p:txBody>
      </p:sp>
      <p:sp>
        <p:nvSpPr>
          <p:cNvPr id="54293" name="Text Box 20"/>
          <p:cNvSpPr txBox="1">
            <a:spLocks noChangeArrowheads="1"/>
          </p:cNvSpPr>
          <p:nvPr/>
        </p:nvSpPr>
        <p:spPr bwMode="auto">
          <a:xfrm>
            <a:off x="4425459" y="3867398"/>
            <a:ext cx="3276600" cy="769441"/>
          </a:xfrm>
          <a:prstGeom prst="rect">
            <a:avLst/>
          </a:prstGeom>
          <a:noFill/>
          <a:ln w="9525" algn="ctr">
            <a:noFill/>
            <a:miter lim="800000"/>
            <a:headEnd/>
            <a:tailEnd/>
          </a:ln>
        </p:spPr>
        <p:txBody>
          <a:bodyPr>
            <a:spAutoFit/>
          </a:bodyPr>
          <a:lstStyle/>
          <a:p>
            <a:pPr algn="ctr" eaLnBrk="0" hangingPunct="0"/>
            <a:r>
              <a:rPr lang="en-US" u="sng" dirty="0">
                <a:solidFill>
                  <a:srgbClr val="003768"/>
                </a:solidFill>
              </a:rPr>
              <a:t>Salary Expense</a:t>
            </a:r>
          </a:p>
          <a:p>
            <a:pPr algn="ctr" eaLnBrk="0" hangingPunct="0"/>
            <a:r>
              <a:rPr lang="en-US" dirty="0">
                <a:solidFill>
                  <a:srgbClr val="003768"/>
                </a:solidFill>
              </a:rPr>
              <a:t>Number of FTEs</a:t>
            </a:r>
          </a:p>
        </p:txBody>
      </p:sp>
      <p:sp>
        <p:nvSpPr>
          <p:cNvPr id="54294" name="Text Box 21"/>
          <p:cNvSpPr txBox="1">
            <a:spLocks noChangeArrowheads="1"/>
          </p:cNvSpPr>
          <p:nvPr/>
        </p:nvSpPr>
        <p:spPr bwMode="auto">
          <a:xfrm>
            <a:off x="3962400" y="5029200"/>
            <a:ext cx="4572000" cy="430887"/>
          </a:xfrm>
          <a:prstGeom prst="rect">
            <a:avLst/>
          </a:prstGeom>
          <a:noFill/>
          <a:ln w="9525" algn="ctr">
            <a:noFill/>
            <a:miter lim="800000"/>
            <a:headEnd/>
            <a:tailEnd/>
          </a:ln>
        </p:spPr>
        <p:txBody>
          <a:bodyPr wrap="square">
            <a:spAutoFit/>
          </a:bodyPr>
          <a:lstStyle/>
          <a:p>
            <a:pPr eaLnBrk="0" hangingPunct="0"/>
            <a:r>
              <a:rPr lang="en-US" dirty="0">
                <a:solidFill>
                  <a:srgbClr val="003768"/>
                </a:solidFill>
              </a:rPr>
              <a:t>Measures the price and mix of labor </a:t>
            </a:r>
          </a:p>
        </p:txBody>
      </p:sp>
      <p:sp>
        <p:nvSpPr>
          <p:cNvPr id="54295" name="Text Box 22"/>
          <p:cNvSpPr txBox="1">
            <a:spLocks noChangeArrowheads="1"/>
          </p:cNvSpPr>
          <p:nvPr/>
        </p:nvSpPr>
        <p:spPr bwMode="auto">
          <a:xfrm>
            <a:off x="1600200" y="4039590"/>
            <a:ext cx="1317625" cy="427038"/>
          </a:xfrm>
          <a:prstGeom prst="rect">
            <a:avLst/>
          </a:prstGeom>
          <a:noFill/>
          <a:ln w="9525" algn="ctr">
            <a:noFill/>
            <a:miter lim="800000"/>
            <a:headEnd/>
            <a:tailEnd/>
          </a:ln>
        </p:spPr>
        <p:txBody>
          <a:bodyPr wrap="none">
            <a:spAutoFit/>
          </a:bodyPr>
          <a:lstStyle/>
          <a:p>
            <a:pPr algn="ctr" eaLnBrk="0" hangingPunct="0"/>
            <a:r>
              <a:rPr lang="en-US" i="1" dirty="0">
                <a:solidFill>
                  <a:srgbClr val="003768"/>
                </a:solidFill>
              </a:rPr>
              <a:t>Definition</a:t>
            </a:r>
          </a:p>
        </p:txBody>
      </p:sp>
      <p:sp>
        <p:nvSpPr>
          <p:cNvPr id="54296" name="Text Box 23"/>
          <p:cNvSpPr txBox="1">
            <a:spLocks noChangeArrowheads="1"/>
          </p:cNvSpPr>
          <p:nvPr/>
        </p:nvSpPr>
        <p:spPr bwMode="auto">
          <a:xfrm>
            <a:off x="1383505" y="5048883"/>
            <a:ext cx="1751013" cy="427038"/>
          </a:xfrm>
          <a:prstGeom prst="rect">
            <a:avLst/>
          </a:prstGeom>
          <a:noFill/>
          <a:ln w="9525" algn="ctr">
            <a:noFill/>
            <a:miter lim="800000"/>
            <a:headEnd/>
            <a:tailEnd/>
          </a:ln>
        </p:spPr>
        <p:txBody>
          <a:bodyPr wrap="none">
            <a:spAutoFit/>
          </a:bodyPr>
          <a:lstStyle/>
          <a:p>
            <a:pPr algn="ctr" eaLnBrk="0" hangingPunct="0"/>
            <a:r>
              <a:rPr lang="en-US" i="1" dirty="0">
                <a:solidFill>
                  <a:srgbClr val="003768"/>
                </a:solidFill>
              </a:rPr>
              <a:t>Interpretation</a:t>
            </a:r>
          </a:p>
        </p:txBody>
      </p:sp>
      <p:sp>
        <p:nvSpPr>
          <p:cNvPr id="54297" name="Text Box 24"/>
          <p:cNvSpPr txBox="1">
            <a:spLocks noChangeArrowheads="1"/>
          </p:cNvSpPr>
          <p:nvPr/>
        </p:nvSpPr>
        <p:spPr bwMode="auto">
          <a:xfrm>
            <a:off x="746125" y="6162675"/>
            <a:ext cx="7407275" cy="427038"/>
          </a:xfrm>
          <a:prstGeom prst="rect">
            <a:avLst/>
          </a:prstGeom>
          <a:noFill/>
          <a:ln w="9525" algn="ctr">
            <a:noFill/>
            <a:miter lim="800000"/>
            <a:headEnd/>
            <a:tailEnd/>
          </a:ln>
        </p:spPr>
        <p:txBody>
          <a:bodyPr>
            <a:spAutoFit/>
          </a:bodyPr>
          <a:lstStyle/>
          <a:p>
            <a:pPr algn="ctr" eaLnBrk="0" hangingPunct="0"/>
            <a:endParaRPr lang="en-US">
              <a:solidFill>
                <a:srgbClr val="000000"/>
              </a:solidFill>
            </a:endParaRPr>
          </a:p>
        </p:txBody>
      </p:sp>
      <p:graphicFrame>
        <p:nvGraphicFramePr>
          <p:cNvPr id="12" name="Group 27">
            <a:extLst>
              <a:ext uri="{FF2B5EF4-FFF2-40B4-BE49-F238E27FC236}">
                <a16:creationId xmlns:a16="http://schemas.microsoft.com/office/drawing/2014/main" id="{77DD06BB-1C08-F84B-B17F-791D91A937EF}"/>
              </a:ext>
            </a:extLst>
          </p:cNvPr>
          <p:cNvGraphicFramePr>
            <a:graphicFrameLocks/>
          </p:cNvGraphicFramePr>
          <p:nvPr>
            <p:extLst>
              <p:ext uri="{D42A27DB-BD31-4B8C-83A1-F6EECF244321}">
                <p14:modId xmlns:p14="http://schemas.microsoft.com/office/powerpoint/2010/main" val="1589247395"/>
              </p:ext>
            </p:extLst>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71506</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608431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ctrTitle"/>
          </p:nvPr>
        </p:nvSpPr>
        <p:spPr/>
        <p:txBody>
          <a:bodyPr/>
          <a:lstStyle/>
          <a:p>
            <a:pPr eaLnBrk="1" hangingPunct="1"/>
            <a:r>
              <a:rPr lang="en-US" sz="3600" dirty="0"/>
              <a:t>Other:  Patient Deductions</a:t>
            </a:r>
          </a:p>
        </p:txBody>
      </p:sp>
      <p:sp>
        <p:nvSpPr>
          <p:cNvPr id="47106" name="Slide Number Placeholder 5"/>
          <p:cNvSpPr>
            <a:spLocks noGrp="1"/>
          </p:cNvSpPr>
          <p:nvPr>
            <p:ph type="sldNum" sz="quarter" idx="4294967295"/>
          </p:nvPr>
        </p:nvSpPr>
        <p:spPr>
          <a:xfrm>
            <a:off x="7239000" y="6248400"/>
            <a:ext cx="1905000" cy="457200"/>
          </a:xfrm>
          <a:prstGeom prst="rect">
            <a:avLst/>
          </a:prstGeom>
          <a:noFill/>
        </p:spPr>
        <p:txBody>
          <a:bodyPr/>
          <a:lstStyle/>
          <a:p>
            <a:fld id="{AF37FA87-DE05-49CC-A48F-C793EC9FBD4B}" type="slidenum">
              <a:rPr lang="en-US" smtClean="0"/>
              <a:pPr/>
              <a:t>59</a:t>
            </a:fld>
            <a:endParaRPr lang="en-US"/>
          </a:p>
        </p:txBody>
      </p:sp>
      <p:sp>
        <p:nvSpPr>
          <p:cNvPr id="47125" name="Text Box 20"/>
          <p:cNvSpPr txBox="1">
            <a:spLocks noChangeArrowheads="1"/>
          </p:cNvSpPr>
          <p:nvPr/>
        </p:nvSpPr>
        <p:spPr bwMode="auto">
          <a:xfrm>
            <a:off x="3124200" y="3933181"/>
            <a:ext cx="4419600" cy="769441"/>
          </a:xfrm>
          <a:prstGeom prst="rect">
            <a:avLst/>
          </a:prstGeom>
          <a:noFill/>
          <a:ln w="9525" algn="ctr">
            <a:noFill/>
            <a:miter lim="800000"/>
            <a:headEnd/>
            <a:tailEnd/>
          </a:ln>
        </p:spPr>
        <p:txBody>
          <a:bodyPr>
            <a:spAutoFit/>
          </a:bodyPr>
          <a:lstStyle/>
          <a:p>
            <a:pPr algn="ctr" eaLnBrk="0" hangingPunct="0"/>
            <a:r>
              <a:rPr lang="en-US" u="sng" dirty="0"/>
              <a:t>Contractual allowances + Discounts</a:t>
            </a:r>
          </a:p>
          <a:p>
            <a:pPr algn="ctr" eaLnBrk="0" hangingPunct="0"/>
            <a:r>
              <a:rPr lang="en-US" dirty="0"/>
              <a:t>Gross total patient revenue</a:t>
            </a:r>
          </a:p>
        </p:txBody>
      </p:sp>
      <p:sp>
        <p:nvSpPr>
          <p:cNvPr id="47126" name="Text Box 21"/>
          <p:cNvSpPr txBox="1">
            <a:spLocks noChangeArrowheads="1"/>
          </p:cNvSpPr>
          <p:nvPr/>
        </p:nvSpPr>
        <p:spPr bwMode="auto">
          <a:xfrm>
            <a:off x="3124200" y="4920065"/>
            <a:ext cx="4724400" cy="762000"/>
          </a:xfrm>
          <a:prstGeom prst="rect">
            <a:avLst/>
          </a:prstGeom>
          <a:noFill/>
          <a:ln w="9525" algn="ctr">
            <a:noFill/>
            <a:miter lim="800000"/>
            <a:headEnd/>
            <a:tailEnd/>
          </a:ln>
        </p:spPr>
        <p:txBody>
          <a:bodyPr>
            <a:spAutoFit/>
          </a:bodyPr>
          <a:lstStyle/>
          <a:p>
            <a:pPr eaLnBrk="0" hangingPunct="0"/>
            <a:r>
              <a:rPr lang="en-US" dirty="0"/>
              <a:t>Measures the allowances and discounts per dollar of total patient revenue</a:t>
            </a:r>
          </a:p>
        </p:txBody>
      </p:sp>
      <p:sp>
        <p:nvSpPr>
          <p:cNvPr id="47127" name="Text Box 22"/>
          <p:cNvSpPr txBox="1">
            <a:spLocks noChangeArrowheads="1"/>
          </p:cNvSpPr>
          <p:nvPr/>
        </p:nvSpPr>
        <p:spPr bwMode="auto">
          <a:xfrm>
            <a:off x="735012" y="3961645"/>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47128" name="Text Box 23"/>
          <p:cNvSpPr txBox="1">
            <a:spLocks noChangeArrowheads="1"/>
          </p:cNvSpPr>
          <p:nvPr/>
        </p:nvSpPr>
        <p:spPr bwMode="auto">
          <a:xfrm>
            <a:off x="735011" y="5087546"/>
            <a:ext cx="1751013" cy="427037"/>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1EBBE678-418E-2948-87ED-703DBEC1CCFC}"/>
              </a:ext>
            </a:extLst>
          </p:cNvPr>
          <p:cNvGraphicFramePr>
            <a:graphicFrameLocks/>
          </p:cNvGraphicFramePr>
          <p:nvPr>
            <p:extLst>
              <p:ext uri="{D42A27DB-BD31-4B8C-83A1-F6EECF244321}">
                <p14:modId xmlns:p14="http://schemas.microsoft.com/office/powerpoint/2010/main" val="3851138007"/>
              </p:ext>
            </p:extLst>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47.21</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ctrTitle"/>
          </p:nvPr>
        </p:nvSpPr>
        <p:spPr>
          <a:xfrm>
            <a:off x="1080654" y="170997"/>
            <a:ext cx="7555675" cy="819603"/>
          </a:xfrm>
        </p:spPr>
        <p:txBody>
          <a:bodyPr lIns="92075" tIns="46038" rIns="92075" bIns="46038" anchor="ctr"/>
          <a:lstStyle/>
          <a:p>
            <a:pPr eaLnBrk="1" hangingPunct="1"/>
            <a:r>
              <a:rPr lang="en-US" dirty="0"/>
              <a:t>Types of Financial Analyses</a:t>
            </a:r>
          </a:p>
        </p:txBody>
      </p:sp>
      <p:sp>
        <p:nvSpPr>
          <p:cNvPr id="8195" name="Rectangle 2"/>
          <p:cNvSpPr>
            <a:spLocks noGrp="1" noChangeArrowheads="1"/>
          </p:cNvSpPr>
          <p:nvPr>
            <p:ph idx="10"/>
          </p:nvPr>
        </p:nvSpPr>
        <p:spPr/>
        <p:txBody>
          <a:bodyPr lIns="92075" tIns="46038" rIns="92075" bIns="46038"/>
          <a:lstStyle/>
          <a:p>
            <a:pPr eaLnBrk="1" hangingPunct="1"/>
            <a:r>
              <a:rPr lang="en-US" sz="2800" dirty="0"/>
              <a:t>Several types are used:</a:t>
            </a:r>
          </a:p>
          <a:p>
            <a:pPr lvl="1" eaLnBrk="1" hangingPunct="1">
              <a:lnSpc>
                <a:spcPct val="90000"/>
              </a:lnSpc>
            </a:pPr>
            <a:r>
              <a:rPr lang="en-US" sz="2400" dirty="0"/>
              <a:t>Financial statement analysis focuses on the information in a business’s financial statements with the goal of </a:t>
            </a:r>
            <a:r>
              <a:rPr lang="en-US" sz="2400" i="1" dirty="0"/>
              <a:t>assessing</a:t>
            </a:r>
            <a:r>
              <a:rPr lang="en-US" sz="2400" dirty="0"/>
              <a:t> financial condition</a:t>
            </a:r>
          </a:p>
          <a:p>
            <a:pPr lvl="1" eaLnBrk="1" hangingPunct="1">
              <a:lnSpc>
                <a:spcPct val="90000"/>
              </a:lnSpc>
              <a:spcAft>
                <a:spcPts val="600"/>
              </a:spcAft>
            </a:pPr>
            <a:r>
              <a:rPr lang="en-US" sz="2400" dirty="0"/>
              <a:t>Operating indicator analysis focuses on operating data with the goal of </a:t>
            </a:r>
            <a:r>
              <a:rPr lang="en-US" sz="2400" i="1" dirty="0"/>
              <a:t>explaining</a:t>
            </a:r>
            <a:r>
              <a:rPr lang="en-US" sz="2400" dirty="0"/>
              <a:t> financial performance</a:t>
            </a:r>
          </a:p>
          <a:p>
            <a:pPr eaLnBrk="1" hangingPunct="1">
              <a:lnSpc>
                <a:spcPct val="90000"/>
              </a:lnSpc>
            </a:pPr>
            <a:r>
              <a:rPr lang="en-US" sz="2800" i="1" dirty="0"/>
              <a:t>CAHMPAS </a:t>
            </a:r>
            <a:r>
              <a:rPr lang="en-US" sz="2800" dirty="0"/>
              <a:t>includes financial statement and operating indicator analyses</a:t>
            </a:r>
          </a:p>
        </p:txBody>
      </p:sp>
      <p:sp>
        <p:nvSpPr>
          <p:cNvPr id="8194" name="Slide Number Placeholder 5"/>
          <p:cNvSpPr>
            <a:spLocks noGrp="1"/>
          </p:cNvSpPr>
          <p:nvPr>
            <p:ph type="sldNum" sz="quarter" idx="4294967295"/>
          </p:nvPr>
        </p:nvSpPr>
        <p:spPr>
          <a:xfrm>
            <a:off x="7239000" y="6248400"/>
            <a:ext cx="1905000" cy="457200"/>
          </a:xfrm>
          <a:prstGeom prst="rect">
            <a:avLst/>
          </a:prstGeom>
          <a:noFill/>
        </p:spPr>
        <p:txBody>
          <a:bodyPr/>
          <a:lstStyle/>
          <a:p>
            <a:fld id="{43330D2D-0503-4331-B82D-AF854C9B0957}" type="slidenum">
              <a:rPr lang="en-US" smtClean="0"/>
              <a:pPr/>
              <a:t>6</a:t>
            </a:fld>
            <a:endParaRPr lang="en-US"/>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ChangeArrowheads="1"/>
          </p:cNvSpPr>
          <p:nvPr>
            <p:ph type="ctrTitle"/>
          </p:nvPr>
        </p:nvSpPr>
        <p:spPr/>
        <p:txBody>
          <a:bodyPr/>
          <a:lstStyle/>
          <a:p>
            <a:pPr eaLnBrk="1" hangingPunct="1"/>
            <a:r>
              <a:rPr lang="en-US" sz="3600" dirty="0"/>
              <a:t>Other:  Average Age of Plant</a:t>
            </a:r>
          </a:p>
        </p:txBody>
      </p:sp>
      <p:sp>
        <p:nvSpPr>
          <p:cNvPr id="53250" name="Slide Number Placeholder 5"/>
          <p:cNvSpPr>
            <a:spLocks noGrp="1"/>
          </p:cNvSpPr>
          <p:nvPr>
            <p:ph type="sldNum" sz="quarter" idx="4294967295"/>
          </p:nvPr>
        </p:nvSpPr>
        <p:spPr>
          <a:xfrm>
            <a:off x="7239000" y="6248400"/>
            <a:ext cx="1905000" cy="457200"/>
          </a:xfrm>
          <a:prstGeom prst="rect">
            <a:avLst/>
          </a:prstGeom>
          <a:noFill/>
        </p:spPr>
        <p:txBody>
          <a:bodyPr/>
          <a:lstStyle/>
          <a:p>
            <a:fld id="{291A0C66-A7B5-4789-8B26-29D53253F3DA}" type="slidenum">
              <a:rPr lang="en-US" smtClean="0"/>
              <a:pPr/>
              <a:t>60</a:t>
            </a:fld>
            <a:endParaRPr lang="en-US"/>
          </a:p>
        </p:txBody>
      </p:sp>
      <p:sp>
        <p:nvSpPr>
          <p:cNvPr id="53269" name="Text Box 20"/>
          <p:cNvSpPr txBox="1">
            <a:spLocks noChangeArrowheads="1"/>
          </p:cNvSpPr>
          <p:nvPr/>
        </p:nvSpPr>
        <p:spPr bwMode="auto">
          <a:xfrm>
            <a:off x="2514600" y="3732813"/>
            <a:ext cx="5562600" cy="769441"/>
          </a:xfrm>
          <a:prstGeom prst="rect">
            <a:avLst/>
          </a:prstGeom>
          <a:noFill/>
          <a:ln w="9525" algn="ctr">
            <a:noFill/>
            <a:miter lim="800000"/>
            <a:headEnd/>
            <a:tailEnd/>
          </a:ln>
        </p:spPr>
        <p:txBody>
          <a:bodyPr wrap="square">
            <a:spAutoFit/>
          </a:bodyPr>
          <a:lstStyle/>
          <a:p>
            <a:pPr algn="ctr" eaLnBrk="0" hangingPunct="0"/>
            <a:r>
              <a:rPr lang="en-US" u="sng" dirty="0"/>
              <a:t>Accumulated depreciation</a:t>
            </a:r>
          </a:p>
          <a:p>
            <a:pPr algn="ctr" eaLnBrk="0" hangingPunct="0"/>
            <a:r>
              <a:rPr lang="en-US" dirty="0"/>
              <a:t>Depreciation expense * (365 / Days in Period)</a:t>
            </a:r>
          </a:p>
        </p:txBody>
      </p:sp>
      <p:sp>
        <p:nvSpPr>
          <p:cNvPr id="53270" name="Text Box 21"/>
          <p:cNvSpPr txBox="1">
            <a:spLocks noChangeArrowheads="1"/>
          </p:cNvSpPr>
          <p:nvPr/>
        </p:nvSpPr>
        <p:spPr bwMode="auto">
          <a:xfrm>
            <a:off x="2743200" y="4862472"/>
            <a:ext cx="5334000" cy="762000"/>
          </a:xfrm>
          <a:prstGeom prst="rect">
            <a:avLst/>
          </a:prstGeom>
          <a:noFill/>
          <a:ln w="9525" algn="ctr">
            <a:noFill/>
            <a:miter lim="800000"/>
            <a:headEnd/>
            <a:tailEnd/>
          </a:ln>
        </p:spPr>
        <p:txBody>
          <a:bodyPr>
            <a:spAutoFit/>
          </a:bodyPr>
          <a:lstStyle/>
          <a:p>
            <a:pPr eaLnBrk="0" hangingPunct="0"/>
            <a:r>
              <a:rPr lang="en-US" dirty="0"/>
              <a:t>Measures the average accounting age in years of the fixed assets of an organization</a:t>
            </a:r>
          </a:p>
        </p:txBody>
      </p:sp>
      <p:sp>
        <p:nvSpPr>
          <p:cNvPr id="53271" name="Text Box 22"/>
          <p:cNvSpPr txBox="1">
            <a:spLocks noChangeArrowheads="1"/>
          </p:cNvSpPr>
          <p:nvPr/>
        </p:nvSpPr>
        <p:spPr bwMode="auto">
          <a:xfrm>
            <a:off x="507609" y="3904014"/>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53272" name="Text Box 23"/>
          <p:cNvSpPr txBox="1">
            <a:spLocks noChangeArrowheads="1"/>
          </p:cNvSpPr>
          <p:nvPr/>
        </p:nvSpPr>
        <p:spPr bwMode="auto">
          <a:xfrm>
            <a:off x="228600" y="5029953"/>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5CF1ECBF-286B-3C44-83F9-822D5FC1C91F}"/>
              </a:ext>
            </a:extLst>
          </p:cNvPr>
          <p:cNvGraphicFramePr>
            <a:graphicFrameLocks/>
          </p:cNvGraphicFramePr>
          <p:nvPr>
            <p:extLst>
              <p:ext uri="{D42A27DB-BD31-4B8C-83A1-F6EECF244321}">
                <p14:modId xmlns:p14="http://schemas.microsoft.com/office/powerpoint/2010/main" val="896811985"/>
              </p:ext>
            </p:extLst>
          </p:nvPr>
        </p:nvGraphicFramePr>
        <p:xfrm>
          <a:off x="473594" y="1290900"/>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15753">
                  <a:extLst>
                    <a:ext uri="{9D8B030D-6E8A-4147-A177-3AD203B41FA5}">
                      <a16:colId xmlns:a16="http://schemas.microsoft.com/office/drawing/2014/main" val="20001"/>
                    </a:ext>
                  </a:extLst>
                </a:gridCol>
                <a:gridCol w="1999047">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12.36</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ctrTitle"/>
          </p:nvPr>
        </p:nvSpPr>
        <p:spPr/>
        <p:txBody>
          <a:bodyPr/>
          <a:lstStyle/>
          <a:p>
            <a:pPr eaLnBrk="1" hangingPunct="1"/>
            <a:r>
              <a:rPr lang="en-US" sz="3200" dirty="0"/>
              <a:t>Other:</a:t>
            </a:r>
            <a:br>
              <a:rPr lang="en-US" sz="3200" dirty="0"/>
            </a:br>
            <a:r>
              <a:rPr lang="en-US" sz="3200" dirty="0"/>
              <a:t>Medicaid Payer Mix</a:t>
            </a:r>
          </a:p>
        </p:txBody>
      </p:sp>
      <p:sp>
        <p:nvSpPr>
          <p:cNvPr id="56322" name="Slide Number Placeholder 5"/>
          <p:cNvSpPr>
            <a:spLocks noGrp="1"/>
          </p:cNvSpPr>
          <p:nvPr>
            <p:ph type="sldNum" sz="quarter" idx="4294967295"/>
          </p:nvPr>
        </p:nvSpPr>
        <p:spPr>
          <a:xfrm>
            <a:off x="7239000" y="6248400"/>
            <a:ext cx="1905000" cy="457200"/>
          </a:xfrm>
          <a:prstGeom prst="rect">
            <a:avLst/>
          </a:prstGeom>
          <a:noFill/>
        </p:spPr>
        <p:txBody>
          <a:bodyPr/>
          <a:lstStyle/>
          <a:p>
            <a:fld id="{4D53D31E-C691-450E-AC3E-E8F1B176E0E1}" type="slidenum">
              <a:rPr lang="en-US" smtClean="0"/>
              <a:pPr/>
              <a:t>61</a:t>
            </a:fld>
            <a:endParaRPr lang="en-US"/>
          </a:p>
        </p:txBody>
      </p:sp>
      <p:sp>
        <p:nvSpPr>
          <p:cNvPr id="56341" name="Text Box 20"/>
          <p:cNvSpPr txBox="1">
            <a:spLocks noChangeArrowheads="1"/>
          </p:cNvSpPr>
          <p:nvPr/>
        </p:nvSpPr>
        <p:spPr bwMode="auto">
          <a:xfrm>
            <a:off x="4076700" y="3872109"/>
            <a:ext cx="3429000" cy="762000"/>
          </a:xfrm>
          <a:prstGeom prst="rect">
            <a:avLst/>
          </a:prstGeom>
          <a:noFill/>
          <a:ln w="9525" algn="ctr">
            <a:noFill/>
            <a:miter lim="800000"/>
            <a:headEnd/>
            <a:tailEnd/>
          </a:ln>
        </p:spPr>
        <p:txBody>
          <a:bodyPr>
            <a:spAutoFit/>
          </a:bodyPr>
          <a:lstStyle/>
          <a:p>
            <a:pPr algn="ctr" eaLnBrk="0" hangingPunct="0"/>
            <a:r>
              <a:rPr lang="en-US" u="sng" dirty="0"/>
              <a:t>Medicaid Charges</a:t>
            </a:r>
          </a:p>
          <a:p>
            <a:pPr algn="ctr" eaLnBrk="0" hangingPunct="0"/>
            <a:r>
              <a:rPr lang="en-US" dirty="0"/>
              <a:t>Total Patient Charges</a:t>
            </a:r>
          </a:p>
        </p:txBody>
      </p:sp>
      <p:sp>
        <p:nvSpPr>
          <p:cNvPr id="56342" name="Text Box 21"/>
          <p:cNvSpPr txBox="1">
            <a:spLocks noChangeArrowheads="1"/>
          </p:cNvSpPr>
          <p:nvPr/>
        </p:nvSpPr>
        <p:spPr bwMode="auto">
          <a:xfrm>
            <a:off x="4076700" y="4937919"/>
            <a:ext cx="3962400" cy="1107996"/>
          </a:xfrm>
          <a:prstGeom prst="rect">
            <a:avLst/>
          </a:prstGeom>
          <a:noFill/>
          <a:ln w="9525" algn="ctr">
            <a:noFill/>
            <a:miter lim="800000"/>
            <a:headEnd/>
            <a:tailEnd/>
          </a:ln>
        </p:spPr>
        <p:txBody>
          <a:bodyPr>
            <a:spAutoFit/>
          </a:bodyPr>
          <a:lstStyle/>
          <a:p>
            <a:pPr eaLnBrk="0" hangingPunct="0"/>
            <a:r>
              <a:rPr lang="en-US" dirty="0"/>
              <a:t>Measures the percentage of total outpatient charges that are for Medicaid patients</a:t>
            </a:r>
          </a:p>
        </p:txBody>
      </p:sp>
      <p:sp>
        <p:nvSpPr>
          <p:cNvPr id="56343" name="Text Box 22"/>
          <p:cNvSpPr txBox="1">
            <a:spLocks noChangeArrowheads="1"/>
          </p:cNvSpPr>
          <p:nvPr/>
        </p:nvSpPr>
        <p:spPr bwMode="auto">
          <a:xfrm>
            <a:off x="1393825" y="4039590"/>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56344" name="Text Box 23"/>
          <p:cNvSpPr txBox="1">
            <a:spLocks noChangeArrowheads="1"/>
          </p:cNvSpPr>
          <p:nvPr/>
        </p:nvSpPr>
        <p:spPr bwMode="auto">
          <a:xfrm>
            <a:off x="1177130" y="5105400"/>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AE9A893E-9EF2-6B41-B8DE-390D2990A2D6}"/>
              </a:ext>
            </a:extLst>
          </p:cNvPr>
          <p:cNvGraphicFramePr>
            <a:graphicFrameLocks/>
          </p:cNvGraphicFramePr>
          <p:nvPr>
            <p:extLst>
              <p:ext uri="{D42A27DB-BD31-4B8C-83A1-F6EECF244321}">
                <p14:modId xmlns:p14="http://schemas.microsoft.com/office/powerpoint/2010/main" val="3952512680"/>
              </p:ext>
            </p:extLst>
          </p:nvPr>
        </p:nvGraphicFramePr>
        <p:xfrm>
          <a:off x="457200" y="1794363"/>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32147">
                  <a:extLst>
                    <a:ext uri="{9D8B030D-6E8A-4147-A177-3AD203B41FA5}">
                      <a16:colId xmlns:a16="http://schemas.microsoft.com/office/drawing/2014/main" val="20001"/>
                    </a:ext>
                  </a:extLst>
                </a:gridCol>
                <a:gridCol w="1982653">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14.11</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6127042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ctrTitle"/>
          </p:nvPr>
        </p:nvSpPr>
        <p:spPr/>
        <p:txBody>
          <a:bodyPr/>
          <a:lstStyle/>
          <a:p>
            <a:pPr eaLnBrk="1" hangingPunct="1"/>
            <a:r>
              <a:rPr lang="en-US" sz="3200" dirty="0"/>
              <a:t>Other:</a:t>
            </a:r>
            <a:br>
              <a:rPr lang="en-US" sz="3200" dirty="0"/>
            </a:br>
            <a:r>
              <a:rPr lang="en-US" sz="3200" dirty="0"/>
              <a:t>Uncompensated Care</a:t>
            </a:r>
          </a:p>
        </p:txBody>
      </p:sp>
      <p:sp>
        <p:nvSpPr>
          <p:cNvPr id="56322" name="Slide Number Placeholder 5"/>
          <p:cNvSpPr>
            <a:spLocks noGrp="1"/>
          </p:cNvSpPr>
          <p:nvPr>
            <p:ph type="sldNum" sz="quarter" idx="4294967295"/>
          </p:nvPr>
        </p:nvSpPr>
        <p:spPr>
          <a:xfrm>
            <a:off x="7239000" y="6248400"/>
            <a:ext cx="1905000" cy="457200"/>
          </a:xfrm>
          <a:prstGeom prst="rect">
            <a:avLst/>
          </a:prstGeom>
          <a:noFill/>
        </p:spPr>
        <p:txBody>
          <a:bodyPr/>
          <a:lstStyle/>
          <a:p>
            <a:fld id="{4D53D31E-C691-450E-AC3E-E8F1B176E0E1}" type="slidenum">
              <a:rPr lang="en-US" smtClean="0"/>
              <a:pPr/>
              <a:t>62</a:t>
            </a:fld>
            <a:endParaRPr lang="en-US"/>
          </a:p>
        </p:txBody>
      </p:sp>
      <p:sp>
        <p:nvSpPr>
          <p:cNvPr id="56341" name="Text Box 20"/>
          <p:cNvSpPr txBox="1">
            <a:spLocks noChangeArrowheads="1"/>
          </p:cNvSpPr>
          <p:nvPr/>
        </p:nvSpPr>
        <p:spPr bwMode="auto">
          <a:xfrm>
            <a:off x="4076700" y="3872109"/>
            <a:ext cx="3429000" cy="762000"/>
          </a:xfrm>
          <a:prstGeom prst="rect">
            <a:avLst/>
          </a:prstGeom>
          <a:noFill/>
          <a:ln w="9525" algn="ctr">
            <a:noFill/>
            <a:miter lim="800000"/>
            <a:headEnd/>
            <a:tailEnd/>
          </a:ln>
        </p:spPr>
        <p:txBody>
          <a:bodyPr>
            <a:spAutoFit/>
          </a:bodyPr>
          <a:lstStyle/>
          <a:p>
            <a:pPr algn="ctr" eaLnBrk="0" hangingPunct="0"/>
            <a:r>
              <a:rPr lang="en-US" u="sng" dirty="0"/>
              <a:t>Charity care + bad debt</a:t>
            </a:r>
          </a:p>
          <a:p>
            <a:pPr algn="ctr" eaLnBrk="0" hangingPunct="0"/>
            <a:r>
              <a:rPr lang="en-US" dirty="0"/>
              <a:t>Total operating expenses</a:t>
            </a:r>
          </a:p>
        </p:txBody>
      </p:sp>
      <p:sp>
        <p:nvSpPr>
          <p:cNvPr id="56342" name="Text Box 21"/>
          <p:cNvSpPr txBox="1">
            <a:spLocks noChangeArrowheads="1"/>
          </p:cNvSpPr>
          <p:nvPr/>
        </p:nvSpPr>
        <p:spPr bwMode="auto">
          <a:xfrm>
            <a:off x="4076700" y="4937919"/>
            <a:ext cx="3962400" cy="1107996"/>
          </a:xfrm>
          <a:prstGeom prst="rect">
            <a:avLst/>
          </a:prstGeom>
          <a:noFill/>
          <a:ln w="9525" algn="ctr">
            <a:noFill/>
            <a:miter lim="800000"/>
            <a:headEnd/>
            <a:tailEnd/>
          </a:ln>
        </p:spPr>
        <p:txBody>
          <a:bodyPr>
            <a:spAutoFit/>
          </a:bodyPr>
          <a:lstStyle/>
          <a:p>
            <a:pPr eaLnBrk="0" hangingPunct="0"/>
            <a:r>
              <a:rPr lang="en-US" dirty="0"/>
              <a:t>Measures the percentage of care that was uncompensated to total operating expenses</a:t>
            </a:r>
          </a:p>
        </p:txBody>
      </p:sp>
      <p:sp>
        <p:nvSpPr>
          <p:cNvPr id="56343" name="Text Box 22"/>
          <p:cNvSpPr txBox="1">
            <a:spLocks noChangeArrowheads="1"/>
          </p:cNvSpPr>
          <p:nvPr/>
        </p:nvSpPr>
        <p:spPr bwMode="auto">
          <a:xfrm>
            <a:off x="1393825" y="4039590"/>
            <a:ext cx="1317625" cy="427038"/>
          </a:xfrm>
          <a:prstGeom prst="rect">
            <a:avLst/>
          </a:prstGeom>
          <a:noFill/>
          <a:ln w="9525" algn="ctr">
            <a:noFill/>
            <a:miter lim="800000"/>
            <a:headEnd/>
            <a:tailEnd/>
          </a:ln>
        </p:spPr>
        <p:txBody>
          <a:bodyPr wrap="none">
            <a:spAutoFit/>
          </a:bodyPr>
          <a:lstStyle/>
          <a:p>
            <a:pPr algn="ctr" eaLnBrk="0" hangingPunct="0"/>
            <a:r>
              <a:rPr lang="en-US" i="1" dirty="0"/>
              <a:t>Definition</a:t>
            </a:r>
          </a:p>
        </p:txBody>
      </p:sp>
      <p:sp>
        <p:nvSpPr>
          <p:cNvPr id="56344" name="Text Box 23"/>
          <p:cNvSpPr txBox="1">
            <a:spLocks noChangeArrowheads="1"/>
          </p:cNvSpPr>
          <p:nvPr/>
        </p:nvSpPr>
        <p:spPr bwMode="auto">
          <a:xfrm>
            <a:off x="1177130" y="5105400"/>
            <a:ext cx="1751013" cy="427038"/>
          </a:xfrm>
          <a:prstGeom prst="rect">
            <a:avLst/>
          </a:prstGeom>
          <a:noFill/>
          <a:ln w="9525" algn="ctr">
            <a:noFill/>
            <a:miter lim="800000"/>
            <a:headEnd/>
            <a:tailEnd/>
          </a:ln>
        </p:spPr>
        <p:txBody>
          <a:bodyPr wrap="none">
            <a:spAutoFit/>
          </a:bodyPr>
          <a:lstStyle/>
          <a:p>
            <a:pPr algn="ctr" eaLnBrk="0" hangingPunct="0"/>
            <a:r>
              <a:rPr lang="en-US" i="1" dirty="0"/>
              <a:t>Interpretation</a:t>
            </a:r>
          </a:p>
        </p:txBody>
      </p:sp>
      <p:graphicFrame>
        <p:nvGraphicFramePr>
          <p:cNvPr id="11" name="Group 27">
            <a:extLst>
              <a:ext uri="{FF2B5EF4-FFF2-40B4-BE49-F238E27FC236}">
                <a16:creationId xmlns:a16="http://schemas.microsoft.com/office/drawing/2014/main" id="{99654178-E3E9-1543-B15C-E3458F2E8A6F}"/>
              </a:ext>
            </a:extLst>
          </p:cNvPr>
          <p:cNvGraphicFramePr>
            <a:graphicFrameLocks/>
          </p:cNvGraphicFramePr>
          <p:nvPr>
            <p:extLst>
              <p:ext uri="{D42A27DB-BD31-4B8C-83A1-F6EECF244321}">
                <p14:modId xmlns:p14="http://schemas.microsoft.com/office/powerpoint/2010/main" val="3550704459"/>
              </p:ext>
            </p:extLst>
          </p:nvPr>
        </p:nvGraphicFramePr>
        <p:xfrm>
          <a:off x="457200" y="1538094"/>
          <a:ext cx="8229600" cy="1438656"/>
        </p:xfrm>
        <a:graphic>
          <a:graphicData uri="http://schemas.openxmlformats.org/drawingml/2006/table">
            <a:tbl>
              <a:tblPr/>
              <a:tblGrid>
                <a:gridCol w="2058853">
                  <a:extLst>
                    <a:ext uri="{9D8B030D-6E8A-4147-A177-3AD203B41FA5}">
                      <a16:colId xmlns:a16="http://schemas.microsoft.com/office/drawing/2014/main" val="20000"/>
                    </a:ext>
                  </a:extLst>
                </a:gridCol>
                <a:gridCol w="2132147">
                  <a:extLst>
                    <a:ext uri="{9D8B030D-6E8A-4147-A177-3AD203B41FA5}">
                      <a16:colId xmlns:a16="http://schemas.microsoft.com/office/drawing/2014/main" val="20001"/>
                    </a:ext>
                  </a:extLst>
                </a:gridCol>
                <a:gridCol w="1982653">
                  <a:extLst>
                    <a:ext uri="{9D8B030D-6E8A-4147-A177-3AD203B41FA5}">
                      <a16:colId xmlns:a16="http://schemas.microsoft.com/office/drawing/2014/main" val="20002"/>
                    </a:ext>
                  </a:extLst>
                </a:gridCol>
                <a:gridCol w="2055947">
                  <a:extLst>
                    <a:ext uri="{9D8B030D-6E8A-4147-A177-3AD203B41FA5}">
                      <a16:colId xmlns:a16="http://schemas.microsoft.com/office/drawing/2014/main" val="20003"/>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a:ln>
                            <a:noFill/>
                          </a:ln>
                          <a:solidFill>
                            <a:schemeClr val="tx1"/>
                          </a:solidFill>
                          <a:effectLst/>
                          <a:latin typeface="Times" pitchFamily="18" charset="0"/>
                        </a:rPr>
                        <a:t>Our Hospital</a:t>
                      </a: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Peer Group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State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2022 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Median CAH</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a:ln>
                          <a:noFill/>
                        </a:ln>
                        <a:solidFill>
                          <a:schemeClr val="tx1"/>
                        </a:solidFill>
                        <a:effectLst/>
                        <a:latin typeface="Times" pitchFamily="18" charset="0"/>
                      </a:endParaRPr>
                    </a:p>
                  </a:txBody>
                  <a:tcPr marL="83691" marR="83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pitchFamily="18" charset="0"/>
                        </a:rPr>
                        <a:t>2.91</a:t>
                      </a:r>
                    </a:p>
                  </a:txBody>
                  <a:tcPr marL="83691" marR="836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3716615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ChangeArrowheads="1"/>
          </p:cNvSpPr>
          <p:nvPr>
            <p:ph type="ctrTitle"/>
          </p:nvPr>
        </p:nvSpPr>
        <p:spPr/>
        <p:txBody>
          <a:bodyPr/>
          <a:lstStyle/>
          <a:p>
            <a:pPr eaLnBrk="1" hangingPunct="1"/>
            <a:r>
              <a:rPr lang="en-US" sz="3600" dirty="0"/>
              <a:t>Data Limitations</a:t>
            </a:r>
          </a:p>
        </p:txBody>
      </p:sp>
      <p:sp>
        <p:nvSpPr>
          <p:cNvPr id="60420" name="Rectangle 3"/>
          <p:cNvSpPr>
            <a:spLocks noGrp="1" noChangeArrowheads="1"/>
          </p:cNvSpPr>
          <p:nvPr>
            <p:ph idx="10"/>
          </p:nvPr>
        </p:nvSpPr>
        <p:spPr/>
        <p:txBody>
          <a:bodyPr/>
          <a:lstStyle/>
          <a:p>
            <a:pPr eaLnBrk="1" hangingPunct="1"/>
            <a:r>
              <a:rPr lang="en-US" dirty="0"/>
              <a:t>Changing medians due to changing number of hospitals per year</a:t>
            </a:r>
          </a:p>
          <a:p>
            <a:pPr eaLnBrk="1" hangingPunct="1"/>
            <a:r>
              <a:rPr lang="en-US" dirty="0"/>
              <a:t>Timeliness of data (although recent numbers can be produced using the Calculator from our website)</a:t>
            </a:r>
          </a:p>
          <a:p>
            <a:pPr eaLnBrk="1" hangingPunct="1"/>
            <a:r>
              <a:rPr lang="en-US" dirty="0"/>
              <a:t>Explanations for differential performance are not identified</a:t>
            </a:r>
          </a:p>
          <a:p>
            <a:pPr eaLnBrk="1" hangingPunct="1"/>
            <a:r>
              <a:rPr lang="en-US" dirty="0"/>
              <a:t>CAH mission, service mix and operating environment are not considered</a:t>
            </a:r>
          </a:p>
        </p:txBody>
      </p:sp>
      <p:sp>
        <p:nvSpPr>
          <p:cNvPr id="60418" name="Slide Number Placeholder 5"/>
          <p:cNvSpPr>
            <a:spLocks noGrp="1"/>
          </p:cNvSpPr>
          <p:nvPr>
            <p:ph type="sldNum" sz="quarter" idx="4294967295"/>
          </p:nvPr>
        </p:nvSpPr>
        <p:spPr>
          <a:xfrm>
            <a:off x="7239000" y="6248400"/>
            <a:ext cx="1905000" cy="457200"/>
          </a:xfrm>
          <a:prstGeom prst="rect">
            <a:avLst/>
          </a:prstGeom>
          <a:noFill/>
        </p:spPr>
        <p:txBody>
          <a:bodyPr/>
          <a:lstStyle/>
          <a:p>
            <a:fld id="{CE5DCEFD-7407-4FB1-848C-3020CC5F6F0D}" type="slidenum">
              <a:rPr lang="en-US" smtClean="0"/>
              <a:pPr/>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ctrTitle"/>
          </p:nvPr>
        </p:nvSpPr>
        <p:spPr>
          <a:xfrm>
            <a:off x="1080654" y="170996"/>
            <a:ext cx="7834746" cy="992785"/>
          </a:xfrm>
        </p:spPr>
        <p:txBody>
          <a:bodyPr/>
          <a:lstStyle/>
          <a:p>
            <a:pPr eaLnBrk="1" hangingPunct="1"/>
            <a:r>
              <a:rPr lang="en-US" sz="3600" dirty="0"/>
              <a:t>Examples of Data Quality Concerns</a:t>
            </a:r>
          </a:p>
        </p:txBody>
      </p:sp>
      <p:sp>
        <p:nvSpPr>
          <p:cNvPr id="61444" name="Rectangle 3"/>
          <p:cNvSpPr>
            <a:spLocks noGrp="1" noChangeArrowheads="1"/>
          </p:cNvSpPr>
          <p:nvPr>
            <p:ph idx="10"/>
          </p:nvPr>
        </p:nvSpPr>
        <p:spPr/>
        <p:txBody>
          <a:bodyPr/>
          <a:lstStyle/>
          <a:p>
            <a:pPr eaLnBrk="1" hangingPunct="1"/>
            <a:r>
              <a:rPr lang="en-US" dirty="0"/>
              <a:t>Zero total revenues</a:t>
            </a:r>
          </a:p>
          <a:p>
            <a:pPr eaLnBrk="1" hangingPunct="1"/>
            <a:r>
              <a:rPr lang="en-US" dirty="0"/>
              <a:t>Negative net assets</a:t>
            </a:r>
          </a:p>
          <a:p>
            <a:pPr eaLnBrk="1" hangingPunct="1"/>
            <a:r>
              <a:rPr lang="en-US" dirty="0"/>
              <a:t>Negative current assets or current liabilities</a:t>
            </a:r>
          </a:p>
          <a:p>
            <a:pPr eaLnBrk="1" hangingPunct="1"/>
            <a:r>
              <a:rPr lang="en-US" dirty="0"/>
              <a:t>Negative days cash on hand</a:t>
            </a:r>
          </a:p>
          <a:p>
            <a:pPr eaLnBrk="1" hangingPunct="1"/>
            <a:r>
              <a:rPr lang="en-US" dirty="0"/>
              <a:t>Zero total expenses</a:t>
            </a:r>
          </a:p>
          <a:p>
            <a:pPr eaLnBrk="1" hangingPunct="1"/>
            <a:r>
              <a:rPr lang="en-US" dirty="0"/>
              <a:t>Negative net patient accounts receivable</a:t>
            </a:r>
          </a:p>
          <a:p>
            <a:pPr eaLnBrk="1" hangingPunct="1"/>
            <a:r>
              <a:rPr lang="en-US" dirty="0"/>
              <a:t>Zero inpatient days</a:t>
            </a:r>
          </a:p>
          <a:p>
            <a:pPr eaLnBrk="1" hangingPunct="1"/>
            <a:r>
              <a:rPr lang="en-US" dirty="0"/>
              <a:t>Zero outpatient charges</a:t>
            </a:r>
          </a:p>
        </p:txBody>
      </p:sp>
      <p:sp>
        <p:nvSpPr>
          <p:cNvPr id="61442" name="Slide Number Placeholder 5"/>
          <p:cNvSpPr>
            <a:spLocks noGrp="1"/>
          </p:cNvSpPr>
          <p:nvPr>
            <p:ph type="sldNum" sz="quarter" idx="4294967295"/>
          </p:nvPr>
        </p:nvSpPr>
        <p:spPr>
          <a:xfrm>
            <a:off x="7239000" y="6248400"/>
            <a:ext cx="1905000" cy="457200"/>
          </a:xfrm>
          <a:prstGeom prst="rect">
            <a:avLst/>
          </a:prstGeom>
          <a:noFill/>
        </p:spPr>
        <p:txBody>
          <a:bodyPr/>
          <a:lstStyle/>
          <a:p>
            <a:fld id="{FAAFD932-2B30-4B8F-AF33-F708EF46F16B}" type="slidenum">
              <a:rPr lang="en-US" smtClean="0"/>
              <a:pPr/>
              <a:t>64</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p:cNvSpPr>
            <a:spLocks noGrp="1" noChangeArrowheads="1"/>
          </p:cNvSpPr>
          <p:nvPr>
            <p:ph type="ctrTitle"/>
          </p:nvPr>
        </p:nvSpPr>
        <p:spPr/>
        <p:txBody>
          <a:bodyPr/>
          <a:lstStyle/>
          <a:p>
            <a:pPr eaLnBrk="1" hangingPunct="1"/>
            <a:r>
              <a:rPr lang="en-US" sz="3600"/>
              <a:t>Conclusion</a:t>
            </a:r>
          </a:p>
        </p:txBody>
      </p:sp>
      <p:sp>
        <p:nvSpPr>
          <p:cNvPr id="57348" name="Rectangle 3"/>
          <p:cNvSpPr>
            <a:spLocks noGrp="1" noChangeArrowheads="1"/>
          </p:cNvSpPr>
          <p:nvPr>
            <p:ph idx="10"/>
          </p:nvPr>
        </p:nvSpPr>
        <p:spPr/>
        <p:txBody>
          <a:bodyPr/>
          <a:lstStyle/>
          <a:p>
            <a:pPr eaLnBrk="1" hangingPunct="1">
              <a:lnSpc>
                <a:spcPct val="90000"/>
              </a:lnSpc>
            </a:pPr>
            <a:r>
              <a:rPr lang="en-US" dirty="0"/>
              <a:t>Higher indicator values are not always good.  Most indicators have a middle range of “good” values and extremes are “bad” values</a:t>
            </a:r>
          </a:p>
          <a:p>
            <a:pPr eaLnBrk="1" hangingPunct="1">
              <a:lnSpc>
                <a:spcPct val="90000"/>
              </a:lnSpc>
            </a:pPr>
            <a:r>
              <a:rPr lang="en-US" dirty="0"/>
              <a:t>Each CAH has some indicators that look “good” and some that look “bad” relative to other CAHs, which may make overall financial position difficult to determine</a:t>
            </a:r>
          </a:p>
          <a:p>
            <a:pPr eaLnBrk="1" hangingPunct="1">
              <a:lnSpc>
                <a:spcPct val="90000"/>
              </a:lnSpc>
            </a:pPr>
            <a:r>
              <a:rPr lang="en-US" dirty="0"/>
              <a:t>For this reason, significant judgment is required when analyzing financial and operating performance</a:t>
            </a:r>
          </a:p>
        </p:txBody>
      </p:sp>
      <p:sp>
        <p:nvSpPr>
          <p:cNvPr id="57346" name="Slide Number Placeholder 5"/>
          <p:cNvSpPr>
            <a:spLocks noGrp="1"/>
          </p:cNvSpPr>
          <p:nvPr>
            <p:ph type="sldNum" sz="quarter" idx="4294967295"/>
          </p:nvPr>
        </p:nvSpPr>
        <p:spPr>
          <a:xfrm>
            <a:off x="7239000" y="6248400"/>
            <a:ext cx="1905000" cy="457200"/>
          </a:xfrm>
          <a:prstGeom prst="rect">
            <a:avLst/>
          </a:prstGeom>
          <a:noFill/>
        </p:spPr>
        <p:txBody>
          <a:bodyPr/>
          <a:lstStyle/>
          <a:p>
            <a:fld id="{ABD65D18-60AE-4556-982B-C9C43D49005D}" type="slidenum">
              <a:rPr lang="en-US" smtClean="0"/>
              <a:pPr/>
              <a:t>65</a:t>
            </a:fld>
            <a:endParaRPr lang="en-US"/>
          </a:p>
        </p:txBody>
      </p:sp>
    </p:spTree>
    <p:extLst>
      <p:ext uri="{BB962C8B-B14F-4D97-AF65-F5344CB8AC3E}">
        <p14:creationId xmlns:p14="http://schemas.microsoft.com/office/powerpoint/2010/main" val="30429126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ChangeArrowheads="1"/>
          </p:cNvSpPr>
          <p:nvPr>
            <p:ph type="ctrTitle"/>
          </p:nvPr>
        </p:nvSpPr>
        <p:spPr/>
        <p:txBody>
          <a:bodyPr/>
          <a:lstStyle/>
          <a:p>
            <a:pPr eaLnBrk="1" hangingPunct="1"/>
            <a:r>
              <a:rPr lang="en-US" sz="3600"/>
              <a:t>Conclusion</a:t>
            </a:r>
          </a:p>
        </p:txBody>
      </p:sp>
      <p:sp>
        <p:nvSpPr>
          <p:cNvPr id="58372" name="Rectangle 3"/>
          <p:cNvSpPr>
            <a:spLocks noGrp="1" noChangeArrowheads="1"/>
          </p:cNvSpPr>
          <p:nvPr>
            <p:ph idx="10"/>
          </p:nvPr>
        </p:nvSpPr>
        <p:spPr/>
        <p:txBody>
          <a:bodyPr/>
          <a:lstStyle/>
          <a:p>
            <a:pPr eaLnBrk="1" hangingPunct="1"/>
            <a:r>
              <a:rPr lang="en-US"/>
              <a:t>Investigate indicator values that are:</a:t>
            </a:r>
          </a:p>
          <a:p>
            <a:pPr lvl="1" eaLnBrk="1" hangingPunct="1"/>
            <a:r>
              <a:rPr lang="en-US"/>
              <a:t>Far above or below peer group, state, and U.S. medians</a:t>
            </a:r>
          </a:p>
          <a:p>
            <a:pPr lvl="1" eaLnBrk="1" hangingPunct="1"/>
            <a:r>
              <a:rPr lang="en-US"/>
              <a:t>Trending in the wrong direction</a:t>
            </a:r>
          </a:p>
          <a:p>
            <a:pPr lvl="1" eaLnBrk="1" hangingPunct="1"/>
            <a:r>
              <a:rPr lang="en-US"/>
              <a:t>Highly erratic (data quality?)</a:t>
            </a:r>
          </a:p>
          <a:p>
            <a:pPr eaLnBrk="1" hangingPunct="1"/>
            <a:r>
              <a:rPr lang="en-US"/>
              <a:t>Understand the indicators as a group of measures</a:t>
            </a:r>
          </a:p>
          <a:p>
            <a:pPr eaLnBrk="1" hangingPunct="1">
              <a:buFontTx/>
              <a:buNone/>
            </a:pPr>
            <a:endParaRPr lang="en-US"/>
          </a:p>
        </p:txBody>
      </p:sp>
      <p:sp>
        <p:nvSpPr>
          <p:cNvPr id="58370" name="Slide Number Placeholder 5"/>
          <p:cNvSpPr>
            <a:spLocks noGrp="1"/>
          </p:cNvSpPr>
          <p:nvPr>
            <p:ph type="sldNum" sz="quarter" idx="4294967295"/>
          </p:nvPr>
        </p:nvSpPr>
        <p:spPr>
          <a:xfrm>
            <a:off x="7239000" y="6248400"/>
            <a:ext cx="1905000" cy="457200"/>
          </a:xfrm>
          <a:prstGeom prst="rect">
            <a:avLst/>
          </a:prstGeom>
          <a:noFill/>
        </p:spPr>
        <p:txBody>
          <a:bodyPr/>
          <a:lstStyle/>
          <a:p>
            <a:fld id="{0D346966-11B4-4E10-953B-BB92D01A02F6}" type="slidenum">
              <a:rPr lang="en-US" smtClean="0"/>
              <a:pPr/>
              <a:t>66</a:t>
            </a:fld>
            <a:endParaRPr lang="en-US"/>
          </a:p>
        </p:txBody>
      </p:sp>
    </p:spTree>
    <p:extLst>
      <p:ext uri="{BB962C8B-B14F-4D97-AF65-F5344CB8AC3E}">
        <p14:creationId xmlns:p14="http://schemas.microsoft.com/office/powerpoint/2010/main" val="176641887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3"/>
          <p:cNvSpPr>
            <a:spLocks noGrp="1"/>
          </p:cNvSpPr>
          <p:nvPr>
            <p:ph type="sldNum" sz="quarter" idx="12"/>
          </p:nvPr>
        </p:nvSpPr>
        <p:spPr>
          <a:noFill/>
        </p:spPr>
        <p:txBody>
          <a:bodyPr/>
          <a:lstStyle/>
          <a:p>
            <a:fld id="{7E237972-C84F-4A64-B04D-8F82C8C99E2D}" type="slidenum">
              <a:rPr lang="en-US" smtClean="0"/>
              <a:pPr/>
              <a:t>67</a:t>
            </a:fld>
            <a:endParaRPr lang="en-US"/>
          </a:p>
        </p:txBody>
      </p:sp>
      <p:sp>
        <p:nvSpPr>
          <p:cNvPr id="62467" name="Text Box 2"/>
          <p:cNvSpPr txBox="1">
            <a:spLocks noChangeArrowheads="1"/>
          </p:cNvSpPr>
          <p:nvPr/>
        </p:nvSpPr>
        <p:spPr bwMode="auto">
          <a:xfrm>
            <a:off x="1143000" y="2057400"/>
            <a:ext cx="7010400" cy="1754188"/>
          </a:xfrm>
          <a:prstGeom prst="rect">
            <a:avLst/>
          </a:prstGeom>
          <a:noFill/>
          <a:ln w="9525" algn="ctr">
            <a:noFill/>
            <a:miter lim="800000"/>
            <a:headEnd/>
            <a:tailEnd/>
          </a:ln>
        </p:spPr>
        <p:txBody>
          <a:bodyPr>
            <a:spAutoFit/>
          </a:bodyPr>
          <a:lstStyle/>
          <a:p>
            <a:pPr algn="ctr" eaLnBrk="0" hangingPunct="0"/>
            <a:r>
              <a:rPr lang="en-US" sz="3600" i="1" dirty="0">
                <a:solidFill>
                  <a:srgbClr val="003768"/>
                </a:solidFill>
                <a:latin typeface="+mj-lt"/>
              </a:rPr>
              <a:t>5. How hospitals can use the</a:t>
            </a:r>
          </a:p>
          <a:p>
            <a:pPr algn="ctr" eaLnBrk="0" hangingPunct="0"/>
            <a:r>
              <a:rPr lang="en-US" sz="3600" i="1" dirty="0">
                <a:solidFill>
                  <a:srgbClr val="003768"/>
                </a:solidFill>
                <a:latin typeface="+mj-lt"/>
              </a:rPr>
              <a:t>financial indicators in CAHMPAS: An example</a:t>
            </a:r>
            <a:endParaRPr lang="en-US" i="1" dirty="0">
              <a:solidFill>
                <a:srgbClr val="003768"/>
              </a:solidFill>
              <a:latin typeface="+mj-lt"/>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p:txBody>
          <a:bodyPr/>
          <a:lstStyle/>
          <a:p>
            <a:pPr eaLnBrk="1" hangingPunct="1"/>
            <a:r>
              <a:rPr lang="en-US" sz="3600"/>
              <a:t>Their Hospital</a:t>
            </a:r>
          </a:p>
        </p:txBody>
      </p:sp>
      <p:sp>
        <p:nvSpPr>
          <p:cNvPr id="63491" name="Rectangle 3"/>
          <p:cNvSpPr>
            <a:spLocks noGrp="1" noChangeArrowheads="1"/>
          </p:cNvSpPr>
          <p:nvPr>
            <p:ph idx="10"/>
          </p:nvPr>
        </p:nvSpPr>
        <p:spPr/>
        <p:txBody>
          <a:bodyPr/>
          <a:lstStyle/>
          <a:p>
            <a:pPr eaLnBrk="1" hangingPunct="1"/>
            <a:r>
              <a:rPr lang="en-US" dirty="0"/>
              <a:t>Let’s look at indicator values for </a:t>
            </a:r>
            <a:r>
              <a:rPr lang="en-US" i="1" dirty="0"/>
              <a:t>Their Hospital</a:t>
            </a:r>
          </a:p>
          <a:p>
            <a:pPr eaLnBrk="1" hangingPunct="1"/>
            <a:r>
              <a:rPr lang="en-US" dirty="0"/>
              <a:t>What do you think about the financial performance and condition of </a:t>
            </a:r>
            <a:r>
              <a:rPr lang="en-US" i="1" dirty="0"/>
              <a:t>Their Hospital</a:t>
            </a:r>
            <a:r>
              <a:rPr lang="en-US" dirty="0"/>
              <a:t>?</a:t>
            </a:r>
          </a:p>
          <a:p>
            <a:pPr lvl="1"/>
            <a:r>
              <a:rPr lang="en-US" sz="2200" dirty="0"/>
              <a:t>Profitability</a:t>
            </a:r>
          </a:p>
          <a:p>
            <a:pPr lvl="1"/>
            <a:r>
              <a:rPr lang="en-US" sz="2200" dirty="0"/>
              <a:t>Liquidity</a:t>
            </a:r>
          </a:p>
          <a:p>
            <a:pPr lvl="1"/>
            <a:r>
              <a:rPr lang="en-US" sz="2200" dirty="0"/>
              <a:t>Capital structure</a:t>
            </a:r>
          </a:p>
        </p:txBody>
      </p:sp>
      <p:sp>
        <p:nvSpPr>
          <p:cNvPr id="63493" name="Slide Number Placeholder 5"/>
          <p:cNvSpPr>
            <a:spLocks noGrp="1"/>
          </p:cNvSpPr>
          <p:nvPr>
            <p:ph type="sldNum" sz="quarter" idx="4294967295"/>
          </p:nvPr>
        </p:nvSpPr>
        <p:spPr>
          <a:xfrm>
            <a:off x="7239000" y="6248400"/>
            <a:ext cx="1905000" cy="457200"/>
          </a:xfrm>
          <a:prstGeom prst="rect">
            <a:avLst/>
          </a:prstGeom>
          <a:noFill/>
        </p:spPr>
        <p:txBody>
          <a:bodyPr/>
          <a:lstStyle/>
          <a:p>
            <a:fld id="{DEB3E6B1-0D5B-4819-8A49-1024BBF9B180}" type="slidenum">
              <a:rPr lang="en-US" smtClean="0"/>
              <a:pPr/>
              <a:t>68</a:t>
            </a:fld>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p:txBody>
          <a:bodyPr/>
          <a:lstStyle/>
          <a:p>
            <a:pPr eaLnBrk="1" hangingPunct="1"/>
            <a:r>
              <a:rPr lang="en-US" sz="3600"/>
              <a:t>Profitability Indicators</a:t>
            </a:r>
          </a:p>
        </p:txBody>
      </p:sp>
      <p:sp>
        <p:nvSpPr>
          <p:cNvPr id="64515" name="Slide Number Placeholder 4"/>
          <p:cNvSpPr>
            <a:spLocks noGrp="1"/>
          </p:cNvSpPr>
          <p:nvPr>
            <p:ph type="sldNum" sz="quarter" idx="4294967295"/>
          </p:nvPr>
        </p:nvSpPr>
        <p:spPr>
          <a:xfrm>
            <a:off x="7239000" y="6248400"/>
            <a:ext cx="1905000" cy="457200"/>
          </a:xfrm>
          <a:prstGeom prst="rect">
            <a:avLst/>
          </a:prstGeom>
          <a:noFill/>
        </p:spPr>
        <p:txBody>
          <a:bodyPr/>
          <a:lstStyle/>
          <a:p>
            <a:fld id="{C8D4CD14-4BB8-47B4-A411-A0DDF6B36BB1}" type="slidenum">
              <a:rPr lang="en-US" smtClean="0"/>
              <a:pPr/>
              <a:t>69</a:t>
            </a:fld>
            <a:endParaRPr lang="en-US"/>
          </a:p>
        </p:txBody>
      </p:sp>
      <p:graphicFrame>
        <p:nvGraphicFramePr>
          <p:cNvPr id="3" name="Table 3">
            <a:extLst>
              <a:ext uri="{FF2B5EF4-FFF2-40B4-BE49-F238E27FC236}">
                <a16:creationId xmlns:a16="http://schemas.microsoft.com/office/drawing/2014/main" id="{4F7210CD-E535-0593-1E64-C43585ACE156}"/>
              </a:ext>
            </a:extLst>
          </p:cNvPr>
          <p:cNvGraphicFramePr>
            <a:graphicFrameLocks noGrp="1"/>
          </p:cNvGraphicFramePr>
          <p:nvPr>
            <p:extLst>
              <p:ext uri="{D42A27DB-BD31-4B8C-83A1-F6EECF244321}">
                <p14:modId xmlns:p14="http://schemas.microsoft.com/office/powerpoint/2010/main" val="927886903"/>
              </p:ext>
            </p:extLst>
          </p:nvPr>
        </p:nvGraphicFramePr>
        <p:xfrm>
          <a:off x="1794863" y="842164"/>
          <a:ext cx="5554273" cy="5173672"/>
        </p:xfrm>
        <a:graphic>
          <a:graphicData uri="http://schemas.openxmlformats.org/drawingml/2006/table">
            <a:tbl>
              <a:tblPr firstRow="1" bandRow="1">
                <a:tableStyleId>{5C22544A-7EE6-4342-B048-85BDC9FD1C3A}</a:tableStyleId>
              </a:tblPr>
              <a:tblGrid>
                <a:gridCol w="1110854">
                  <a:extLst>
                    <a:ext uri="{9D8B030D-6E8A-4147-A177-3AD203B41FA5}">
                      <a16:colId xmlns:a16="http://schemas.microsoft.com/office/drawing/2014/main" val="617846295"/>
                    </a:ext>
                  </a:extLst>
                </a:gridCol>
                <a:gridCol w="1972442">
                  <a:extLst>
                    <a:ext uri="{9D8B030D-6E8A-4147-A177-3AD203B41FA5}">
                      <a16:colId xmlns:a16="http://schemas.microsoft.com/office/drawing/2014/main" val="2506131810"/>
                    </a:ext>
                  </a:extLst>
                </a:gridCol>
                <a:gridCol w="833141">
                  <a:extLst>
                    <a:ext uri="{9D8B030D-6E8A-4147-A177-3AD203B41FA5}">
                      <a16:colId xmlns:a16="http://schemas.microsoft.com/office/drawing/2014/main" val="1279378358"/>
                    </a:ext>
                  </a:extLst>
                </a:gridCol>
                <a:gridCol w="833141">
                  <a:extLst>
                    <a:ext uri="{9D8B030D-6E8A-4147-A177-3AD203B41FA5}">
                      <a16:colId xmlns:a16="http://schemas.microsoft.com/office/drawing/2014/main" val="31596505"/>
                    </a:ext>
                  </a:extLst>
                </a:gridCol>
                <a:gridCol w="804695">
                  <a:extLst>
                    <a:ext uri="{9D8B030D-6E8A-4147-A177-3AD203B41FA5}">
                      <a16:colId xmlns:a16="http://schemas.microsoft.com/office/drawing/2014/main" val="71153362"/>
                    </a:ext>
                  </a:extLst>
                </a:gridCol>
              </a:tblGrid>
              <a:tr h="195581">
                <a:tc>
                  <a:txBody>
                    <a:bodyPr/>
                    <a:lstStyle/>
                    <a:p>
                      <a:endParaRPr lang="en-US" sz="10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620960"/>
                  </a:ext>
                </a:extLst>
              </a:tr>
              <a:tr h="195581">
                <a:tc rowSpan="4">
                  <a:txBody>
                    <a:bodyPr/>
                    <a:lstStyle/>
                    <a:p>
                      <a:r>
                        <a:rPr lang="en-US" sz="1000" dirty="0">
                          <a:solidFill>
                            <a:srgbClr val="000000"/>
                          </a:solidFill>
                          <a:latin typeface="Times New Roman" panose="02020603050405020304" pitchFamily="18" charset="0"/>
                          <a:cs typeface="Times New Roman" panose="02020603050405020304" pitchFamily="18" charset="0"/>
                        </a:rPr>
                        <a:t>Total margin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i="1" dirty="0">
                          <a:solidFill>
                            <a:srgbClr val="000000"/>
                          </a:solidFill>
                          <a:latin typeface="Times New Roman" panose="02020603050405020304" pitchFamily="18" charset="0"/>
                          <a:cs typeface="Times New Roman" panose="02020603050405020304" pitchFamily="18" charset="0"/>
                        </a:rPr>
                        <a:t>Their Hospital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3.9%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620490"/>
                  </a:ext>
                </a:extLst>
              </a:tr>
              <a:tr h="257098">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Peer Group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2660780"/>
                  </a:ext>
                </a:extLst>
              </a:tr>
              <a:tr h="195581">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State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5.1%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1631336"/>
                  </a:ext>
                </a:extLst>
              </a:tr>
              <a:tr h="195581">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U.S.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3.9%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3374889"/>
                  </a:ext>
                </a:extLst>
              </a:tr>
              <a:tr h="195581">
                <a:tc>
                  <a:txBody>
                    <a:bodyPr/>
                    <a:lstStyle/>
                    <a:p>
                      <a:endParaRPr lang="en-US" sz="10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946361"/>
                  </a:ext>
                </a:extLst>
              </a:tr>
              <a:tr h="195581">
                <a:tc rowSpan="5">
                  <a:txBody>
                    <a:bodyPr/>
                    <a:lstStyle/>
                    <a:p>
                      <a:r>
                        <a:rPr lang="en-US" sz="1000" dirty="0">
                          <a:solidFill>
                            <a:srgbClr val="000000"/>
                          </a:solidFill>
                          <a:latin typeface="Times New Roman" panose="02020603050405020304" pitchFamily="18" charset="0"/>
                          <a:cs typeface="Times New Roman" panose="02020603050405020304" pitchFamily="18" charset="0"/>
                        </a:rPr>
                        <a:t>Cash flow margin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i="1" dirty="0">
                          <a:solidFill>
                            <a:srgbClr val="000000"/>
                          </a:solidFill>
                          <a:latin typeface="Times New Roman" panose="02020603050405020304" pitchFamily="18" charset="0"/>
                          <a:cs typeface="Times New Roman" panose="02020603050405020304" pitchFamily="18" charset="0"/>
                        </a:rPr>
                        <a:t>Their Hospital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7.8%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1216000"/>
                  </a:ext>
                </a:extLst>
              </a:tr>
              <a:tr h="195581">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Benchmark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5876158"/>
                  </a:ext>
                </a:extLst>
              </a:tr>
              <a:tr h="257098">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Peer Group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9.3%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8.7%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5884"/>
                  </a:ext>
                </a:extLst>
              </a:tr>
              <a:tr h="195581">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State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9.8%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6447835"/>
                  </a:ext>
                </a:extLst>
              </a:tr>
              <a:tr h="195581">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U.S.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7.3%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9302447"/>
                  </a:ext>
                </a:extLst>
              </a:tr>
              <a:tr h="195581">
                <a:tc>
                  <a:txBody>
                    <a:bodyPr/>
                    <a:lstStyle/>
                    <a:p>
                      <a:endParaRPr lang="en-US" sz="10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5739967"/>
                  </a:ext>
                </a:extLst>
              </a:tr>
              <a:tr h="195581">
                <a:tc rowSpan="4">
                  <a:txBody>
                    <a:bodyPr/>
                    <a:lstStyle/>
                    <a:p>
                      <a:r>
                        <a:rPr lang="en-US" sz="1000" dirty="0">
                          <a:solidFill>
                            <a:srgbClr val="000000"/>
                          </a:solidFill>
                          <a:latin typeface="Times New Roman" panose="02020603050405020304" pitchFamily="18" charset="0"/>
                          <a:cs typeface="Times New Roman" panose="02020603050405020304" pitchFamily="18" charset="0"/>
                        </a:rPr>
                        <a:t>Return on equity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i="1" dirty="0">
                          <a:solidFill>
                            <a:srgbClr val="000000"/>
                          </a:solidFill>
                          <a:latin typeface="Times New Roman" panose="02020603050405020304" pitchFamily="18" charset="0"/>
                          <a:cs typeface="Times New Roman" panose="02020603050405020304" pitchFamily="18" charset="0"/>
                        </a:rPr>
                        <a:t>Their Hospital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3107911"/>
                  </a:ext>
                </a:extLst>
              </a:tr>
              <a:tr h="257098">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Peer Group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5979523"/>
                  </a:ext>
                </a:extLst>
              </a:tr>
              <a:tr h="195581">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State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9.7%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6727825"/>
                  </a:ext>
                </a:extLst>
              </a:tr>
              <a:tr h="195581">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U.S.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20.7%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4000921"/>
                  </a:ext>
                </a:extLst>
              </a:tr>
              <a:tr h="195581">
                <a:tc>
                  <a:txBody>
                    <a:bodyPr/>
                    <a:lstStyle/>
                    <a:p>
                      <a:endParaRPr lang="en-US" sz="10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523157"/>
                  </a:ext>
                </a:extLst>
              </a:tr>
              <a:tr h="195581">
                <a:tc rowSpan="4">
                  <a:txBody>
                    <a:bodyPr/>
                    <a:lstStyle/>
                    <a:p>
                      <a:r>
                        <a:rPr lang="en-US" sz="1000" dirty="0">
                          <a:solidFill>
                            <a:srgbClr val="000000"/>
                          </a:solidFill>
                          <a:latin typeface="Times New Roman" panose="02020603050405020304" pitchFamily="18" charset="0"/>
                          <a:cs typeface="Times New Roman" panose="02020603050405020304" pitchFamily="18" charset="0"/>
                        </a:rPr>
                        <a:t>Operating margin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i="1" dirty="0">
                          <a:solidFill>
                            <a:srgbClr val="000000"/>
                          </a:solidFill>
                          <a:latin typeface="Times New Roman" panose="02020603050405020304" pitchFamily="18" charset="0"/>
                          <a:cs typeface="Times New Roman" panose="02020603050405020304" pitchFamily="18" charset="0"/>
                        </a:rPr>
                        <a:t>Their Hospital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808598"/>
                  </a:ext>
                </a:extLst>
              </a:tr>
              <a:tr h="257098">
                <a:tc vMerge="1">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Peer Group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70361"/>
                  </a:ext>
                </a:extLst>
              </a:tr>
              <a:tr h="195581">
                <a:tc vMerge="1">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State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3554586"/>
                  </a:ext>
                </a:extLst>
              </a:tr>
              <a:tr h="195581">
                <a:tc vMerge="1">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U.S.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82282688"/>
                  </a:ext>
                </a:extLst>
              </a:tr>
            </a:tbl>
          </a:graphicData>
        </a:graphic>
      </p:graphicFrame>
    </p:spTree>
    <p:extLst>
      <p:ext uri="{BB962C8B-B14F-4D97-AF65-F5344CB8AC3E}">
        <p14:creationId xmlns:p14="http://schemas.microsoft.com/office/powerpoint/2010/main" val="2952084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ctrTitle"/>
          </p:nvPr>
        </p:nvSpPr>
        <p:spPr/>
        <p:txBody>
          <a:bodyPr lIns="92075" tIns="46038" rIns="92075" bIns="46038" anchor="ctr"/>
          <a:lstStyle/>
          <a:p>
            <a:pPr eaLnBrk="1" hangingPunct="1"/>
            <a:r>
              <a:rPr lang="en-US" sz="3600"/>
              <a:t>Ratio Analysis</a:t>
            </a:r>
          </a:p>
        </p:txBody>
      </p:sp>
      <p:sp>
        <p:nvSpPr>
          <p:cNvPr id="9219" name="Rectangle 2"/>
          <p:cNvSpPr>
            <a:spLocks noGrp="1" noChangeArrowheads="1"/>
          </p:cNvSpPr>
          <p:nvPr>
            <p:ph idx="10"/>
          </p:nvPr>
        </p:nvSpPr>
        <p:spPr/>
        <p:txBody>
          <a:bodyPr lIns="92075" tIns="46038" rIns="92075" bIns="46038"/>
          <a:lstStyle/>
          <a:p>
            <a:pPr eaLnBrk="1" hangingPunct="1"/>
            <a:r>
              <a:rPr lang="en-US"/>
              <a:t>Ratio analysis is a technique used in both financial statement and operating indicator analyses</a:t>
            </a:r>
          </a:p>
          <a:p>
            <a:pPr eaLnBrk="1" hangingPunct="1"/>
            <a:r>
              <a:rPr lang="en-US"/>
              <a:t>It combines values from the financial statements (and elsewhere) to create single numbers that:</a:t>
            </a:r>
          </a:p>
          <a:p>
            <a:pPr lvl="1" eaLnBrk="1" hangingPunct="1">
              <a:lnSpc>
                <a:spcPct val="80000"/>
              </a:lnSpc>
            </a:pPr>
            <a:r>
              <a:rPr lang="en-US"/>
              <a:t>have easily interpretable financial significance</a:t>
            </a:r>
          </a:p>
          <a:p>
            <a:pPr lvl="1" eaLnBrk="1" hangingPunct="1"/>
            <a:r>
              <a:rPr lang="en-US"/>
              <a:t>facilitate comparisons </a:t>
            </a:r>
          </a:p>
        </p:txBody>
      </p:sp>
      <p:sp>
        <p:nvSpPr>
          <p:cNvPr id="9218" name="Slide Number Placeholder 5"/>
          <p:cNvSpPr>
            <a:spLocks noGrp="1"/>
          </p:cNvSpPr>
          <p:nvPr>
            <p:ph type="sldNum" sz="quarter" idx="4294967295"/>
          </p:nvPr>
        </p:nvSpPr>
        <p:spPr>
          <a:xfrm>
            <a:off x="7239000" y="6248400"/>
            <a:ext cx="1905000" cy="457200"/>
          </a:xfrm>
          <a:prstGeom prst="rect">
            <a:avLst/>
          </a:prstGeom>
          <a:noFill/>
        </p:spPr>
        <p:txBody>
          <a:bodyPr/>
          <a:lstStyle/>
          <a:p>
            <a:fld id="{A52AEC91-6A82-4C03-8CBD-8E267D0BA62A}" type="slidenum">
              <a:rPr lang="en-US" smtClean="0"/>
              <a:pPr/>
              <a:t>7</a:t>
            </a:fld>
            <a:endParaRPr lang="en-US"/>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p:txBody>
          <a:bodyPr/>
          <a:lstStyle/>
          <a:p>
            <a:pPr eaLnBrk="1" hangingPunct="1"/>
            <a:r>
              <a:rPr lang="en-US" sz="3600" dirty="0"/>
              <a:t>Profitability – Indicator Findings</a:t>
            </a:r>
          </a:p>
        </p:txBody>
      </p:sp>
      <p:sp>
        <p:nvSpPr>
          <p:cNvPr id="65539" name="Rectangle 3"/>
          <p:cNvSpPr>
            <a:spLocks noGrp="1" noChangeArrowheads="1"/>
          </p:cNvSpPr>
          <p:nvPr>
            <p:ph idx="10"/>
          </p:nvPr>
        </p:nvSpPr>
        <p:spPr/>
        <p:txBody>
          <a:bodyPr/>
          <a:lstStyle/>
          <a:p>
            <a:pPr eaLnBrk="1" hangingPunct="1"/>
            <a:r>
              <a:rPr lang="en-US" dirty="0"/>
              <a:t>Profitability declined and then increased. Could be an extraordinary one-time expense.</a:t>
            </a:r>
          </a:p>
          <a:p>
            <a:pPr eaLnBrk="1" hangingPunct="1"/>
            <a:r>
              <a:rPr lang="en-US" dirty="0"/>
              <a:t>Better than cash flow margin benchmark in most recent year</a:t>
            </a:r>
          </a:p>
          <a:p>
            <a:pPr eaLnBrk="1" hangingPunct="1"/>
            <a:r>
              <a:rPr lang="en-US" dirty="0"/>
              <a:t>Worse than peer group and state</a:t>
            </a:r>
          </a:p>
          <a:p>
            <a:pPr eaLnBrk="1" hangingPunct="1"/>
            <a:r>
              <a:rPr lang="en-US" dirty="0"/>
              <a:t>Negative total margin but positive cash flow margin can occur because cash flow margin includes depreciation and interest expense in numerator</a:t>
            </a:r>
          </a:p>
          <a:p>
            <a:pPr eaLnBrk="1" hangingPunct="1"/>
            <a:r>
              <a:rPr lang="en-US" dirty="0"/>
              <a:t>Conclusion: profitability is a concern. </a:t>
            </a:r>
          </a:p>
          <a:p>
            <a:pPr eaLnBrk="1" hangingPunct="1"/>
            <a:endParaRPr lang="en-US" sz="2200" dirty="0"/>
          </a:p>
        </p:txBody>
      </p:sp>
      <p:sp>
        <p:nvSpPr>
          <p:cNvPr id="65540" name="Slide Number Placeholder 4"/>
          <p:cNvSpPr>
            <a:spLocks noGrp="1"/>
          </p:cNvSpPr>
          <p:nvPr>
            <p:ph type="sldNum" sz="quarter" idx="4294967295"/>
          </p:nvPr>
        </p:nvSpPr>
        <p:spPr>
          <a:xfrm>
            <a:off x="7239000" y="6248400"/>
            <a:ext cx="1905000" cy="457200"/>
          </a:xfrm>
          <a:prstGeom prst="rect">
            <a:avLst/>
          </a:prstGeom>
          <a:noFill/>
        </p:spPr>
        <p:txBody>
          <a:bodyPr/>
          <a:lstStyle/>
          <a:p>
            <a:fld id="{0DC6A9FC-D4DB-44DC-9742-59AA32655615}" type="slidenum">
              <a:rPr lang="en-US" smtClean="0"/>
              <a:pPr/>
              <a:t>70</a:t>
            </a:fld>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p:txBody>
          <a:bodyPr/>
          <a:lstStyle/>
          <a:p>
            <a:pPr eaLnBrk="1" hangingPunct="1"/>
            <a:r>
              <a:rPr lang="en-US" sz="3600" dirty="0"/>
              <a:t>Profitability –</a:t>
            </a:r>
            <a:br>
              <a:rPr lang="en-US" sz="3600" dirty="0"/>
            </a:br>
            <a:r>
              <a:rPr lang="en-US" sz="3600" dirty="0"/>
              <a:t>Potential Explanations</a:t>
            </a:r>
          </a:p>
        </p:txBody>
      </p:sp>
      <p:sp>
        <p:nvSpPr>
          <p:cNvPr id="66563" name="Rectangle 3"/>
          <p:cNvSpPr>
            <a:spLocks noGrp="1" noChangeArrowheads="1"/>
          </p:cNvSpPr>
          <p:nvPr>
            <p:ph idx="10"/>
          </p:nvPr>
        </p:nvSpPr>
        <p:spPr/>
        <p:txBody>
          <a:bodyPr/>
          <a:lstStyle/>
          <a:p>
            <a:pPr eaLnBrk="1" hangingPunct="1">
              <a:lnSpc>
                <a:spcPct val="90000"/>
              </a:lnSpc>
            </a:pPr>
            <a:r>
              <a:rPr lang="en-US" dirty="0"/>
              <a:t>Gross charges are relatively lower (less volume, lower rates, poorer payer mix, Medicaid?</a:t>
            </a:r>
          </a:p>
          <a:p>
            <a:pPr eaLnBrk="1" hangingPunct="1">
              <a:lnSpc>
                <a:spcPct val="90000"/>
              </a:lnSpc>
            </a:pPr>
            <a:r>
              <a:rPr lang="en-US" dirty="0"/>
              <a:t>Allowances are relatively higher (more competition?)</a:t>
            </a:r>
          </a:p>
          <a:p>
            <a:pPr eaLnBrk="1" hangingPunct="1">
              <a:lnSpc>
                <a:spcPct val="90000"/>
              </a:lnSpc>
            </a:pPr>
            <a:r>
              <a:rPr lang="en-US" dirty="0"/>
              <a:t>Costs are relatively higher (wage rates, bad debt, charity care, inefficiency, or new debt?)</a:t>
            </a:r>
          </a:p>
          <a:p>
            <a:pPr eaLnBrk="1" hangingPunct="1">
              <a:lnSpc>
                <a:spcPct val="90000"/>
              </a:lnSpc>
            </a:pPr>
            <a:r>
              <a:rPr lang="en-US" dirty="0"/>
              <a:t>Non-operating income is relatively lower (lower investments, less state or county support, lower charitable revenue?)</a:t>
            </a:r>
          </a:p>
          <a:p>
            <a:pPr eaLnBrk="1" hangingPunct="1">
              <a:lnSpc>
                <a:spcPct val="90000"/>
              </a:lnSpc>
            </a:pPr>
            <a:r>
              <a:rPr lang="en-US" dirty="0"/>
              <a:t>Outpatient, Inpatient, Growth, Labor, and Other indicators may provide additional insights</a:t>
            </a:r>
          </a:p>
        </p:txBody>
      </p:sp>
      <p:sp>
        <p:nvSpPr>
          <p:cNvPr id="66564" name="Slide Number Placeholder 4"/>
          <p:cNvSpPr>
            <a:spLocks noGrp="1"/>
          </p:cNvSpPr>
          <p:nvPr>
            <p:ph type="sldNum" sz="quarter" idx="4294967295"/>
          </p:nvPr>
        </p:nvSpPr>
        <p:spPr>
          <a:xfrm>
            <a:off x="7239000" y="6248400"/>
            <a:ext cx="1905000" cy="457200"/>
          </a:xfrm>
          <a:prstGeom prst="rect">
            <a:avLst/>
          </a:prstGeom>
          <a:noFill/>
        </p:spPr>
        <p:txBody>
          <a:bodyPr/>
          <a:lstStyle/>
          <a:p>
            <a:fld id="{9BDF58B8-7C16-44C3-BDE9-82F97C72BD1A}" type="slidenum">
              <a:rPr lang="en-US" smtClean="0"/>
              <a:pPr/>
              <a:t>71</a:t>
            </a:fld>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p:txBody>
          <a:bodyPr/>
          <a:lstStyle/>
          <a:p>
            <a:pPr eaLnBrk="1" hangingPunct="1"/>
            <a:r>
              <a:rPr lang="en-US" sz="3600" dirty="0"/>
              <a:t>Profitability – Hospital Actions</a:t>
            </a:r>
          </a:p>
        </p:txBody>
      </p:sp>
      <p:sp>
        <p:nvSpPr>
          <p:cNvPr id="67587" name="Rectangle 3"/>
          <p:cNvSpPr>
            <a:spLocks noGrp="1" noChangeArrowheads="1"/>
          </p:cNvSpPr>
          <p:nvPr>
            <p:ph idx="10"/>
          </p:nvPr>
        </p:nvSpPr>
        <p:spPr/>
        <p:txBody>
          <a:bodyPr/>
          <a:lstStyle/>
          <a:p>
            <a:pPr lvl="1" eaLnBrk="1" hangingPunct="1"/>
            <a:r>
              <a:rPr lang="en-US" sz="2400" dirty="0"/>
              <a:t>Increase revenues (better data capture, fewer referrals, fewer denials, new services, new markets, more physicians?)</a:t>
            </a:r>
          </a:p>
          <a:p>
            <a:pPr lvl="1" eaLnBrk="1" hangingPunct="1"/>
            <a:r>
              <a:rPr lang="en-US" sz="2400" dirty="0"/>
              <a:t>Control expenses (wage rates, staffing patterns, group purchasing, 340B, equipment management, information technology?)</a:t>
            </a:r>
          </a:p>
          <a:p>
            <a:pPr lvl="1" eaLnBrk="1" hangingPunct="1"/>
            <a:r>
              <a:rPr lang="en-US" sz="2400" dirty="0"/>
              <a:t>Improve negotiation policy with third party payers</a:t>
            </a:r>
          </a:p>
          <a:p>
            <a:pPr lvl="1" eaLnBrk="1" hangingPunct="1"/>
            <a:r>
              <a:rPr lang="en-US" sz="2400" dirty="0"/>
              <a:t>Increase investment returns</a:t>
            </a:r>
          </a:p>
          <a:p>
            <a:pPr lvl="1" eaLnBrk="1" hangingPunct="1"/>
            <a:r>
              <a:rPr lang="en-US" sz="2400" dirty="0"/>
              <a:t>Reduce charity care and bad debt</a:t>
            </a:r>
          </a:p>
        </p:txBody>
      </p:sp>
      <p:sp>
        <p:nvSpPr>
          <p:cNvPr id="67588" name="Slide Number Placeholder 4"/>
          <p:cNvSpPr>
            <a:spLocks noGrp="1"/>
          </p:cNvSpPr>
          <p:nvPr>
            <p:ph type="sldNum" sz="quarter" idx="4294967295"/>
          </p:nvPr>
        </p:nvSpPr>
        <p:spPr>
          <a:xfrm>
            <a:off x="7239000" y="6248400"/>
            <a:ext cx="1905000" cy="457200"/>
          </a:xfrm>
          <a:prstGeom prst="rect">
            <a:avLst/>
          </a:prstGeom>
          <a:noFill/>
        </p:spPr>
        <p:txBody>
          <a:bodyPr/>
          <a:lstStyle/>
          <a:p>
            <a:fld id="{F882E495-51A2-4E70-BD33-AF35309858BC}" type="slidenum">
              <a:rPr lang="en-US" smtClean="0"/>
              <a:pPr/>
              <a:t>72</a:t>
            </a:fld>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ctrTitle"/>
          </p:nvPr>
        </p:nvSpPr>
        <p:spPr/>
        <p:txBody>
          <a:bodyPr/>
          <a:lstStyle/>
          <a:p>
            <a:pPr eaLnBrk="1" hangingPunct="1"/>
            <a:r>
              <a:rPr lang="en-US" sz="3600" dirty="0"/>
              <a:t>Liquidity Indicators</a:t>
            </a:r>
          </a:p>
        </p:txBody>
      </p:sp>
      <p:sp>
        <p:nvSpPr>
          <p:cNvPr id="68612" name="Slide Number Placeholder 4"/>
          <p:cNvSpPr>
            <a:spLocks noGrp="1"/>
          </p:cNvSpPr>
          <p:nvPr>
            <p:ph type="sldNum" sz="quarter" idx="4294967295"/>
          </p:nvPr>
        </p:nvSpPr>
        <p:spPr>
          <a:xfrm>
            <a:off x="7239000" y="6248400"/>
            <a:ext cx="1905000" cy="457200"/>
          </a:xfrm>
          <a:prstGeom prst="rect">
            <a:avLst/>
          </a:prstGeom>
          <a:noFill/>
        </p:spPr>
        <p:txBody>
          <a:bodyPr/>
          <a:lstStyle/>
          <a:p>
            <a:fld id="{81D5A5D7-D2A8-4C74-A56B-58E9694BDC75}" type="slidenum">
              <a:rPr lang="en-US" smtClean="0"/>
              <a:pPr/>
              <a:t>73</a:t>
            </a:fld>
            <a:endParaRPr lang="en-US"/>
          </a:p>
        </p:txBody>
      </p:sp>
      <p:graphicFrame>
        <p:nvGraphicFramePr>
          <p:cNvPr id="3" name="Table 3">
            <a:extLst>
              <a:ext uri="{FF2B5EF4-FFF2-40B4-BE49-F238E27FC236}">
                <a16:creationId xmlns:a16="http://schemas.microsoft.com/office/drawing/2014/main" id="{17F76C2E-3921-0636-E72B-BD055194C7D4}"/>
              </a:ext>
            </a:extLst>
          </p:cNvPr>
          <p:cNvGraphicFramePr>
            <a:graphicFrameLocks noGrp="1"/>
          </p:cNvGraphicFramePr>
          <p:nvPr>
            <p:extLst>
              <p:ext uri="{D42A27DB-BD31-4B8C-83A1-F6EECF244321}">
                <p14:modId xmlns:p14="http://schemas.microsoft.com/office/powerpoint/2010/main" val="3753846224"/>
              </p:ext>
            </p:extLst>
          </p:nvPr>
        </p:nvGraphicFramePr>
        <p:xfrm>
          <a:off x="1128782" y="1112520"/>
          <a:ext cx="6886435" cy="4632960"/>
        </p:xfrm>
        <a:graphic>
          <a:graphicData uri="http://schemas.openxmlformats.org/drawingml/2006/table">
            <a:tbl>
              <a:tblPr firstRow="1" bandRow="1">
                <a:tableStyleId>{5C22544A-7EE6-4342-B048-85BDC9FD1C3A}</a:tableStyleId>
              </a:tblPr>
              <a:tblGrid>
                <a:gridCol w="1377286">
                  <a:extLst>
                    <a:ext uri="{9D8B030D-6E8A-4147-A177-3AD203B41FA5}">
                      <a16:colId xmlns:a16="http://schemas.microsoft.com/office/drawing/2014/main" val="617846295"/>
                    </a:ext>
                  </a:extLst>
                </a:gridCol>
                <a:gridCol w="2445522">
                  <a:extLst>
                    <a:ext uri="{9D8B030D-6E8A-4147-A177-3AD203B41FA5}">
                      <a16:colId xmlns:a16="http://schemas.microsoft.com/office/drawing/2014/main" val="2506131810"/>
                    </a:ext>
                  </a:extLst>
                </a:gridCol>
                <a:gridCol w="1032965">
                  <a:extLst>
                    <a:ext uri="{9D8B030D-6E8A-4147-A177-3AD203B41FA5}">
                      <a16:colId xmlns:a16="http://schemas.microsoft.com/office/drawing/2014/main" val="1279378358"/>
                    </a:ext>
                  </a:extLst>
                </a:gridCol>
                <a:gridCol w="1032965">
                  <a:extLst>
                    <a:ext uri="{9D8B030D-6E8A-4147-A177-3AD203B41FA5}">
                      <a16:colId xmlns:a16="http://schemas.microsoft.com/office/drawing/2014/main" val="31596505"/>
                    </a:ext>
                  </a:extLst>
                </a:gridCol>
                <a:gridCol w="997697">
                  <a:extLst>
                    <a:ext uri="{9D8B030D-6E8A-4147-A177-3AD203B41FA5}">
                      <a16:colId xmlns:a16="http://schemas.microsoft.com/office/drawing/2014/main" val="71153362"/>
                    </a:ext>
                  </a:extLst>
                </a:gridCol>
              </a:tblGrid>
              <a:tr h="272245">
                <a:tc>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620960"/>
                  </a:ext>
                </a:extLst>
              </a:tr>
              <a:tr h="236723">
                <a:tc rowSpan="4">
                  <a:txBody>
                    <a:bodyPr/>
                    <a:lstStyle/>
                    <a:p>
                      <a:r>
                        <a:rPr lang="en-US" sz="1300" dirty="0">
                          <a:solidFill>
                            <a:srgbClr val="000000"/>
                          </a:solidFill>
                          <a:latin typeface="Times New Roman" panose="02020603050405020304" pitchFamily="18" charset="0"/>
                          <a:cs typeface="Times New Roman" panose="02020603050405020304" pitchFamily="18" charset="0"/>
                        </a:rPr>
                        <a:t>Current ratio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i="1" dirty="0">
                          <a:solidFill>
                            <a:srgbClr val="000000"/>
                          </a:solidFill>
                          <a:latin typeface="Times New Roman" panose="02020603050405020304" pitchFamily="18" charset="0"/>
                          <a:cs typeface="Times New Roman" panose="02020603050405020304" pitchFamily="18" charset="0"/>
                        </a:rPr>
                        <a:t>Their Hospital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620490"/>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Peer Group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2660780"/>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State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1631336"/>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U.S.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3374889"/>
                  </a:ext>
                </a:extLst>
              </a:tr>
              <a:tr h="272245">
                <a:tc>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946361"/>
                  </a:ext>
                </a:extLst>
              </a:tr>
              <a:tr h="272245">
                <a:tc rowSpan="5">
                  <a:txBody>
                    <a:bodyPr/>
                    <a:lstStyle/>
                    <a:p>
                      <a:r>
                        <a:rPr lang="en-US" sz="1300" dirty="0">
                          <a:solidFill>
                            <a:srgbClr val="000000"/>
                          </a:solidFill>
                          <a:latin typeface="Times New Roman" panose="02020603050405020304" pitchFamily="18" charset="0"/>
                          <a:cs typeface="Times New Roman" panose="02020603050405020304" pitchFamily="18" charset="0"/>
                        </a:rPr>
                        <a:t>Days cash on hand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i="1" dirty="0">
                          <a:solidFill>
                            <a:srgbClr val="000000"/>
                          </a:solidFill>
                          <a:latin typeface="Times New Roman" panose="02020603050405020304" pitchFamily="18" charset="0"/>
                          <a:cs typeface="Times New Roman" panose="02020603050405020304" pitchFamily="18" charset="0"/>
                        </a:rPr>
                        <a:t>Their Hospital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1216000"/>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Benchmark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5876158"/>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Peer Group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5884"/>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State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107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111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111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6447835"/>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U.S.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165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126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9302447"/>
                  </a:ext>
                </a:extLst>
              </a:tr>
              <a:tr h="272245">
                <a:tc>
                  <a:txBody>
                    <a:bodyPr/>
                    <a:lstStyle/>
                    <a:p>
                      <a:endParaRPr lang="en-US" sz="130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5739967"/>
                  </a:ext>
                </a:extLst>
              </a:tr>
              <a:tr h="272245">
                <a:tc rowSpan="4">
                  <a:txBody>
                    <a:bodyPr/>
                    <a:lstStyle/>
                    <a:p>
                      <a:r>
                        <a:rPr lang="en-US" sz="1300" dirty="0">
                          <a:solidFill>
                            <a:srgbClr val="000000"/>
                          </a:solidFill>
                          <a:latin typeface="Times New Roman" panose="02020603050405020304" pitchFamily="18" charset="0"/>
                          <a:cs typeface="Times New Roman" panose="02020603050405020304" pitchFamily="18" charset="0"/>
                        </a:rPr>
                        <a:t>Days in net accounts receivable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i="1" dirty="0">
                          <a:solidFill>
                            <a:srgbClr val="000000"/>
                          </a:solidFill>
                          <a:latin typeface="Times New Roman" panose="02020603050405020304" pitchFamily="18" charset="0"/>
                          <a:cs typeface="Times New Roman" panose="02020603050405020304" pitchFamily="18" charset="0"/>
                        </a:rPr>
                        <a:t>Their Hospital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73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81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3107911"/>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Peer Group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5979523"/>
                  </a:ext>
                </a:extLst>
              </a:tr>
              <a:tr h="272245">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State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6727825"/>
                  </a:ext>
                </a:extLst>
              </a:tr>
              <a:tr h="272245">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U.S.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4000921"/>
                  </a:ext>
                </a:extLst>
              </a:tr>
            </a:tbl>
          </a:graphicData>
        </a:graphic>
      </p:graphicFrame>
    </p:spTree>
    <p:extLst>
      <p:ext uri="{BB962C8B-B14F-4D97-AF65-F5344CB8AC3E}">
        <p14:creationId xmlns:p14="http://schemas.microsoft.com/office/powerpoint/2010/main" val="25352257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ctrTitle"/>
          </p:nvPr>
        </p:nvSpPr>
        <p:spPr/>
        <p:txBody>
          <a:bodyPr/>
          <a:lstStyle/>
          <a:p>
            <a:pPr eaLnBrk="1" hangingPunct="1"/>
            <a:r>
              <a:rPr lang="en-US" sz="3600" dirty="0"/>
              <a:t>Liquidity – Indicator Findings</a:t>
            </a:r>
          </a:p>
        </p:txBody>
      </p:sp>
      <p:sp>
        <p:nvSpPr>
          <p:cNvPr id="69635" name="Rectangle 3"/>
          <p:cNvSpPr>
            <a:spLocks noGrp="1" noChangeArrowheads="1"/>
          </p:cNvSpPr>
          <p:nvPr>
            <p:ph idx="10"/>
          </p:nvPr>
        </p:nvSpPr>
        <p:spPr/>
        <p:txBody>
          <a:bodyPr/>
          <a:lstStyle/>
          <a:p>
            <a:pPr eaLnBrk="1" hangingPunct="1">
              <a:lnSpc>
                <a:spcPct val="90000"/>
              </a:lnSpc>
            </a:pPr>
            <a:r>
              <a:rPr lang="en-US"/>
              <a:t>Conflicting results. </a:t>
            </a:r>
          </a:p>
          <a:p>
            <a:pPr eaLnBrk="1" hangingPunct="1">
              <a:lnSpc>
                <a:spcPct val="90000"/>
              </a:lnSpc>
            </a:pPr>
            <a:r>
              <a:rPr lang="en-US"/>
              <a:t>Current ratio declined over the past three years, but still better than industry. Days cash on hand declined but worse than industry</a:t>
            </a:r>
          </a:p>
          <a:p>
            <a:pPr eaLnBrk="1" hangingPunct="1">
              <a:lnSpc>
                <a:spcPct val="90000"/>
              </a:lnSpc>
            </a:pPr>
            <a:r>
              <a:rPr lang="en-US"/>
              <a:t>Days revenue in accounts receivable increasing and worse than industry. If credit policy has not changed, third party payers are taking longer to pay</a:t>
            </a:r>
          </a:p>
        </p:txBody>
      </p:sp>
      <p:sp>
        <p:nvSpPr>
          <p:cNvPr id="69636" name="Slide Number Placeholder 4"/>
          <p:cNvSpPr>
            <a:spLocks noGrp="1"/>
          </p:cNvSpPr>
          <p:nvPr>
            <p:ph type="sldNum" sz="quarter" idx="4294967295"/>
          </p:nvPr>
        </p:nvSpPr>
        <p:spPr>
          <a:xfrm>
            <a:off x="7239000" y="6248400"/>
            <a:ext cx="1905000" cy="457200"/>
          </a:xfrm>
          <a:prstGeom prst="rect">
            <a:avLst/>
          </a:prstGeom>
          <a:noFill/>
        </p:spPr>
        <p:txBody>
          <a:bodyPr/>
          <a:lstStyle/>
          <a:p>
            <a:fld id="{6FCDB3A0-FD1A-4F16-8CC8-3C9AC9229E1A}" type="slidenum">
              <a:rPr lang="en-US" smtClean="0"/>
              <a:pPr/>
              <a:t>74</a:t>
            </a:fld>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p:txBody>
          <a:bodyPr/>
          <a:lstStyle/>
          <a:p>
            <a:pPr eaLnBrk="1" hangingPunct="1"/>
            <a:r>
              <a:rPr lang="en-US" sz="3600" dirty="0"/>
              <a:t>Liquidity – Potential Explanations</a:t>
            </a:r>
          </a:p>
        </p:txBody>
      </p:sp>
      <p:sp>
        <p:nvSpPr>
          <p:cNvPr id="70659" name="Rectangle 3"/>
          <p:cNvSpPr>
            <a:spLocks noGrp="1" noChangeArrowheads="1"/>
          </p:cNvSpPr>
          <p:nvPr>
            <p:ph idx="10"/>
          </p:nvPr>
        </p:nvSpPr>
        <p:spPr/>
        <p:txBody>
          <a:bodyPr/>
          <a:lstStyle/>
          <a:p>
            <a:pPr eaLnBrk="1" hangingPunct="1">
              <a:lnSpc>
                <a:spcPct val="80000"/>
              </a:lnSpc>
            </a:pPr>
            <a:r>
              <a:rPr lang="en-US" sz="2600"/>
              <a:t>Current ratio and days cash on hand</a:t>
            </a:r>
          </a:p>
          <a:p>
            <a:pPr lvl="1" eaLnBrk="1" hangingPunct="1">
              <a:lnSpc>
                <a:spcPct val="80000"/>
              </a:lnSpc>
            </a:pPr>
            <a:r>
              <a:rPr lang="en-US" sz="2200"/>
              <a:t>assets are relatively lower (greater draw on cash or smaller inventory?)</a:t>
            </a:r>
          </a:p>
          <a:p>
            <a:pPr lvl="1" eaLnBrk="1" hangingPunct="1">
              <a:lnSpc>
                <a:spcPct val="80000"/>
              </a:lnSpc>
            </a:pPr>
            <a:r>
              <a:rPr lang="en-US" sz="2200"/>
              <a:t>Current liabilities are relatively higher (longer payment periods or new debt?)</a:t>
            </a:r>
          </a:p>
          <a:p>
            <a:pPr lvl="1" eaLnBrk="1" hangingPunct="1">
              <a:lnSpc>
                <a:spcPct val="80000"/>
              </a:lnSpc>
            </a:pPr>
            <a:r>
              <a:rPr lang="en-US" sz="2200"/>
              <a:t>Operating costs are relatively higher (inefficiency or new debt?)</a:t>
            </a:r>
          </a:p>
          <a:p>
            <a:pPr eaLnBrk="1" hangingPunct="1">
              <a:lnSpc>
                <a:spcPct val="80000"/>
              </a:lnSpc>
            </a:pPr>
            <a:r>
              <a:rPr lang="en-US" sz="2600"/>
              <a:t>Days revenue in accounts receivable</a:t>
            </a:r>
          </a:p>
          <a:p>
            <a:pPr lvl="1" eaLnBrk="1" hangingPunct="1">
              <a:lnSpc>
                <a:spcPct val="80000"/>
              </a:lnSpc>
            </a:pPr>
            <a:r>
              <a:rPr lang="en-US" sz="2200"/>
              <a:t>Change in payer mix, increasing length of stay, clerical staffing problems, a nursing strike, change in Medicaid policies, higher denial rate, etc.</a:t>
            </a:r>
          </a:p>
          <a:p>
            <a:pPr eaLnBrk="1" hangingPunct="1">
              <a:lnSpc>
                <a:spcPct val="80000"/>
              </a:lnSpc>
            </a:pPr>
            <a:r>
              <a:rPr lang="en-US" sz="2600"/>
              <a:t>Revenue, cost, and utilization indicators may provide additional insights</a:t>
            </a:r>
          </a:p>
          <a:p>
            <a:pPr eaLnBrk="1" hangingPunct="1">
              <a:lnSpc>
                <a:spcPct val="80000"/>
              </a:lnSpc>
            </a:pPr>
            <a:endParaRPr lang="en-US" sz="2600"/>
          </a:p>
          <a:p>
            <a:pPr eaLnBrk="1" hangingPunct="1">
              <a:lnSpc>
                <a:spcPct val="80000"/>
              </a:lnSpc>
            </a:pPr>
            <a:endParaRPr lang="en-US"/>
          </a:p>
        </p:txBody>
      </p:sp>
      <p:sp>
        <p:nvSpPr>
          <p:cNvPr id="70660" name="Slide Number Placeholder 4"/>
          <p:cNvSpPr>
            <a:spLocks noGrp="1"/>
          </p:cNvSpPr>
          <p:nvPr>
            <p:ph type="sldNum" sz="quarter" idx="4294967295"/>
          </p:nvPr>
        </p:nvSpPr>
        <p:spPr>
          <a:xfrm>
            <a:off x="7239000" y="6248400"/>
            <a:ext cx="1905000" cy="457200"/>
          </a:xfrm>
          <a:prstGeom prst="rect">
            <a:avLst/>
          </a:prstGeom>
          <a:noFill/>
        </p:spPr>
        <p:txBody>
          <a:bodyPr/>
          <a:lstStyle/>
          <a:p>
            <a:fld id="{DF0EE421-0CE5-4D4E-84CA-76A26CAAC4D7}" type="slidenum">
              <a:rPr lang="en-US" smtClean="0"/>
              <a:pPr/>
              <a:t>75</a:t>
            </a:fld>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p:txBody>
          <a:bodyPr/>
          <a:lstStyle/>
          <a:p>
            <a:pPr eaLnBrk="1" hangingPunct="1"/>
            <a:r>
              <a:rPr lang="en-US" sz="3600" dirty="0"/>
              <a:t>Liquidity – Hospital Actions</a:t>
            </a:r>
          </a:p>
        </p:txBody>
      </p:sp>
      <p:sp>
        <p:nvSpPr>
          <p:cNvPr id="71683" name="Rectangle 3"/>
          <p:cNvSpPr>
            <a:spLocks noGrp="1" noChangeArrowheads="1"/>
          </p:cNvSpPr>
          <p:nvPr>
            <p:ph idx="10"/>
          </p:nvPr>
        </p:nvSpPr>
        <p:spPr/>
        <p:txBody>
          <a:bodyPr/>
          <a:lstStyle/>
          <a:p>
            <a:pPr lvl="1" eaLnBrk="1" hangingPunct="1"/>
            <a:r>
              <a:rPr lang="en-US"/>
              <a:t>Identify reasons for the decline in cash and improve cash management strategies</a:t>
            </a:r>
          </a:p>
          <a:p>
            <a:pPr lvl="1" eaLnBrk="1" hangingPunct="1"/>
            <a:r>
              <a:rPr lang="en-US"/>
              <a:t>Improve payables management to maintain good relations with suppliers</a:t>
            </a:r>
          </a:p>
          <a:p>
            <a:pPr lvl="1" eaLnBrk="1" hangingPunct="1"/>
            <a:r>
              <a:rPr lang="en-US"/>
              <a:t>Implement changes to the revenue cycle for faster collection, lower collection expenses and fewer denials</a:t>
            </a:r>
          </a:p>
        </p:txBody>
      </p:sp>
      <p:sp>
        <p:nvSpPr>
          <p:cNvPr id="71684" name="Slide Number Placeholder 4"/>
          <p:cNvSpPr>
            <a:spLocks noGrp="1"/>
          </p:cNvSpPr>
          <p:nvPr>
            <p:ph type="sldNum" sz="quarter" idx="4294967295"/>
          </p:nvPr>
        </p:nvSpPr>
        <p:spPr>
          <a:xfrm>
            <a:off x="7239000" y="6248400"/>
            <a:ext cx="1905000" cy="457200"/>
          </a:xfrm>
          <a:prstGeom prst="rect">
            <a:avLst/>
          </a:prstGeom>
          <a:noFill/>
        </p:spPr>
        <p:txBody>
          <a:bodyPr/>
          <a:lstStyle/>
          <a:p>
            <a:fld id="{E3014AAC-B820-420C-84B8-94735801AEDA}" type="slidenum">
              <a:rPr lang="en-US" smtClean="0"/>
              <a:pPr/>
              <a:t>76</a:t>
            </a:fld>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p:txBody>
          <a:bodyPr/>
          <a:lstStyle/>
          <a:p>
            <a:pPr eaLnBrk="1" hangingPunct="1"/>
            <a:r>
              <a:rPr lang="en-US" sz="3600"/>
              <a:t>Capital Structure Analysis – Indicator Findings</a:t>
            </a:r>
          </a:p>
        </p:txBody>
      </p:sp>
      <p:sp>
        <p:nvSpPr>
          <p:cNvPr id="72708" name="Slide Number Placeholder 4"/>
          <p:cNvSpPr>
            <a:spLocks noGrp="1"/>
          </p:cNvSpPr>
          <p:nvPr>
            <p:ph type="sldNum" sz="quarter" idx="4294967295"/>
          </p:nvPr>
        </p:nvSpPr>
        <p:spPr>
          <a:xfrm>
            <a:off x="7239000" y="6248400"/>
            <a:ext cx="1905000" cy="457200"/>
          </a:xfrm>
          <a:prstGeom prst="rect">
            <a:avLst/>
          </a:prstGeom>
          <a:noFill/>
        </p:spPr>
        <p:txBody>
          <a:bodyPr/>
          <a:lstStyle/>
          <a:p>
            <a:fld id="{984248FF-0079-4736-8103-915C0DE989EA}" type="slidenum">
              <a:rPr lang="en-US" smtClean="0"/>
              <a:pPr/>
              <a:t>77</a:t>
            </a:fld>
            <a:endParaRPr lang="en-US"/>
          </a:p>
        </p:txBody>
      </p:sp>
      <p:graphicFrame>
        <p:nvGraphicFramePr>
          <p:cNvPr id="3" name="Table 3">
            <a:extLst>
              <a:ext uri="{FF2B5EF4-FFF2-40B4-BE49-F238E27FC236}">
                <a16:creationId xmlns:a16="http://schemas.microsoft.com/office/drawing/2014/main" id="{AB2431EF-9C1E-7D21-6356-48847EDD73BD}"/>
              </a:ext>
            </a:extLst>
          </p:cNvPr>
          <p:cNvGraphicFramePr>
            <a:graphicFrameLocks noGrp="1"/>
          </p:cNvGraphicFramePr>
          <p:nvPr>
            <p:extLst>
              <p:ext uri="{D42A27DB-BD31-4B8C-83A1-F6EECF244321}">
                <p14:modId xmlns:p14="http://schemas.microsoft.com/office/powerpoint/2010/main" val="465608400"/>
              </p:ext>
            </p:extLst>
          </p:nvPr>
        </p:nvGraphicFramePr>
        <p:xfrm>
          <a:off x="1128782" y="1244830"/>
          <a:ext cx="6886435" cy="4922520"/>
        </p:xfrm>
        <a:graphic>
          <a:graphicData uri="http://schemas.openxmlformats.org/drawingml/2006/table">
            <a:tbl>
              <a:tblPr firstRow="1" bandRow="1">
                <a:tableStyleId>{5C22544A-7EE6-4342-B048-85BDC9FD1C3A}</a:tableStyleId>
              </a:tblPr>
              <a:tblGrid>
                <a:gridCol w="1377286">
                  <a:extLst>
                    <a:ext uri="{9D8B030D-6E8A-4147-A177-3AD203B41FA5}">
                      <a16:colId xmlns:a16="http://schemas.microsoft.com/office/drawing/2014/main" val="617846295"/>
                    </a:ext>
                  </a:extLst>
                </a:gridCol>
                <a:gridCol w="2445522">
                  <a:extLst>
                    <a:ext uri="{9D8B030D-6E8A-4147-A177-3AD203B41FA5}">
                      <a16:colId xmlns:a16="http://schemas.microsoft.com/office/drawing/2014/main" val="2506131810"/>
                    </a:ext>
                  </a:extLst>
                </a:gridCol>
                <a:gridCol w="1032965">
                  <a:extLst>
                    <a:ext uri="{9D8B030D-6E8A-4147-A177-3AD203B41FA5}">
                      <a16:colId xmlns:a16="http://schemas.microsoft.com/office/drawing/2014/main" val="1279378358"/>
                    </a:ext>
                  </a:extLst>
                </a:gridCol>
                <a:gridCol w="1032965">
                  <a:extLst>
                    <a:ext uri="{9D8B030D-6E8A-4147-A177-3AD203B41FA5}">
                      <a16:colId xmlns:a16="http://schemas.microsoft.com/office/drawing/2014/main" val="31596505"/>
                    </a:ext>
                  </a:extLst>
                </a:gridCol>
                <a:gridCol w="997697">
                  <a:extLst>
                    <a:ext uri="{9D8B030D-6E8A-4147-A177-3AD203B41FA5}">
                      <a16:colId xmlns:a16="http://schemas.microsoft.com/office/drawing/2014/main" val="71153362"/>
                    </a:ext>
                  </a:extLst>
                </a:gridCol>
              </a:tblGrid>
              <a:tr h="272245">
                <a:tc>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620960"/>
                  </a:ext>
                </a:extLst>
              </a:tr>
              <a:tr h="236723">
                <a:tc rowSpan="4">
                  <a:txBody>
                    <a:bodyPr/>
                    <a:lstStyle/>
                    <a:p>
                      <a:r>
                        <a:rPr lang="en-US" sz="1300" dirty="0">
                          <a:solidFill>
                            <a:srgbClr val="000000"/>
                          </a:solidFill>
                          <a:latin typeface="Times New Roman" panose="02020603050405020304" pitchFamily="18" charset="0"/>
                          <a:cs typeface="Times New Roman" panose="02020603050405020304" pitchFamily="18" charset="0"/>
                        </a:rPr>
                        <a:t>Equity financing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i="1" dirty="0">
                          <a:solidFill>
                            <a:srgbClr val="000000"/>
                          </a:solidFill>
                          <a:latin typeface="Times New Roman" panose="02020603050405020304" pitchFamily="18" charset="0"/>
                          <a:cs typeface="Times New Roman" panose="02020603050405020304" pitchFamily="18" charset="0"/>
                        </a:rPr>
                        <a:t>Their Hospital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620490"/>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Peer Group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2660780"/>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State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1631336"/>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U.S.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3374889"/>
                  </a:ext>
                </a:extLst>
              </a:tr>
              <a:tr h="272245">
                <a:tc>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946361"/>
                  </a:ext>
                </a:extLst>
              </a:tr>
              <a:tr h="272245">
                <a:tc rowSpan="5">
                  <a:txBody>
                    <a:bodyPr/>
                    <a:lstStyle/>
                    <a:p>
                      <a:r>
                        <a:rPr lang="en-US" sz="1300" dirty="0">
                          <a:solidFill>
                            <a:srgbClr val="000000"/>
                          </a:solidFill>
                          <a:latin typeface="Times New Roman" panose="02020603050405020304" pitchFamily="18" charset="0"/>
                          <a:cs typeface="Times New Roman" panose="02020603050405020304" pitchFamily="18" charset="0"/>
                        </a:rPr>
                        <a:t>Debt service coverage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i="1" dirty="0">
                          <a:solidFill>
                            <a:srgbClr val="000000"/>
                          </a:solidFill>
                          <a:latin typeface="Times New Roman" panose="02020603050405020304" pitchFamily="18" charset="0"/>
                          <a:cs typeface="Times New Roman" panose="02020603050405020304" pitchFamily="18" charset="0"/>
                        </a:rPr>
                        <a:t>Their Hospital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1216000"/>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Benchmark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5876158"/>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Peer Group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5884"/>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State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6447835"/>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U.S.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9302447"/>
                  </a:ext>
                </a:extLst>
              </a:tr>
              <a:tr h="272245">
                <a:tc>
                  <a:txBody>
                    <a:bodyPr/>
                    <a:lstStyle/>
                    <a:p>
                      <a:endParaRPr lang="en-US" sz="130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5739967"/>
                  </a:ext>
                </a:extLst>
              </a:tr>
              <a:tr h="272245">
                <a:tc rowSpan="5">
                  <a:txBody>
                    <a:bodyPr/>
                    <a:lstStyle/>
                    <a:p>
                      <a:r>
                        <a:rPr lang="en-US" sz="1300" dirty="0">
                          <a:solidFill>
                            <a:srgbClr val="000000"/>
                          </a:solidFill>
                          <a:latin typeface="Times New Roman" panose="02020603050405020304" pitchFamily="18" charset="0"/>
                          <a:cs typeface="Times New Roman" panose="02020603050405020304" pitchFamily="18" charset="0"/>
                        </a:rPr>
                        <a:t>Long-term debt to capitalization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i="1" dirty="0">
                          <a:solidFill>
                            <a:srgbClr val="000000"/>
                          </a:solidFill>
                          <a:latin typeface="Times New Roman" panose="02020603050405020304" pitchFamily="18" charset="0"/>
                          <a:cs typeface="Times New Roman" panose="02020603050405020304" pitchFamily="18" charset="0"/>
                        </a:rPr>
                        <a:t>Their Hospital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3107911"/>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Benchmark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7181315"/>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Peer Group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5979523"/>
                  </a:ext>
                </a:extLst>
              </a:tr>
              <a:tr h="272245">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State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6727825"/>
                  </a:ext>
                </a:extLst>
              </a:tr>
              <a:tr h="272245">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U.S.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4000921"/>
                  </a:ext>
                </a:extLst>
              </a:tr>
            </a:tbl>
          </a:graphicData>
        </a:graphic>
      </p:graphicFrame>
    </p:spTree>
    <p:extLst>
      <p:ext uri="{BB962C8B-B14F-4D97-AF65-F5344CB8AC3E}">
        <p14:creationId xmlns:p14="http://schemas.microsoft.com/office/powerpoint/2010/main" val="273728270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080654" y="170996"/>
            <a:ext cx="7555675" cy="1276804"/>
          </a:xfrm>
        </p:spPr>
        <p:txBody>
          <a:bodyPr/>
          <a:lstStyle/>
          <a:p>
            <a:r>
              <a:rPr lang="en-US" dirty="0"/>
              <a:t>Capital Structure –</a:t>
            </a:r>
            <a:br>
              <a:rPr lang="en-US" dirty="0"/>
            </a:br>
            <a:r>
              <a:rPr lang="en-US" dirty="0"/>
              <a:t>Indicator Findings</a:t>
            </a:r>
            <a:br>
              <a:rPr lang="en-US" dirty="0"/>
            </a:br>
            <a:endParaRPr lang="en-US" dirty="0"/>
          </a:p>
        </p:txBody>
      </p:sp>
      <p:sp>
        <p:nvSpPr>
          <p:cNvPr id="73730" name="Rectangle 3"/>
          <p:cNvSpPr>
            <a:spLocks noGrp="1" noChangeArrowheads="1"/>
          </p:cNvSpPr>
          <p:nvPr>
            <p:ph idx="10"/>
          </p:nvPr>
        </p:nvSpPr>
        <p:spPr/>
        <p:txBody>
          <a:bodyPr/>
          <a:lstStyle/>
          <a:p>
            <a:pPr eaLnBrk="1" hangingPunct="1"/>
            <a:r>
              <a:rPr lang="en-US" dirty="0"/>
              <a:t>Conflicting results. </a:t>
            </a:r>
          </a:p>
          <a:p>
            <a:pPr eaLnBrk="1" hangingPunct="1"/>
            <a:r>
              <a:rPr lang="en-US" dirty="0"/>
              <a:t>Equity financing increased over the past three years and better than industry.</a:t>
            </a:r>
          </a:p>
          <a:p>
            <a:pPr eaLnBrk="1" hangingPunct="1"/>
            <a:r>
              <a:rPr lang="en-US" dirty="0"/>
              <a:t>Long-term debt to capitalization declined and better than industry.</a:t>
            </a:r>
          </a:p>
          <a:p>
            <a:pPr eaLnBrk="1" hangingPunct="1"/>
            <a:r>
              <a:rPr lang="en-US" dirty="0"/>
              <a:t>Debt service coverage declined and worse than industry</a:t>
            </a:r>
          </a:p>
        </p:txBody>
      </p:sp>
      <p:sp>
        <p:nvSpPr>
          <p:cNvPr id="73732" name="Slide Number Placeholder 4"/>
          <p:cNvSpPr>
            <a:spLocks noGrp="1"/>
          </p:cNvSpPr>
          <p:nvPr>
            <p:ph type="sldNum" sz="quarter" idx="4294967295"/>
          </p:nvPr>
        </p:nvSpPr>
        <p:spPr>
          <a:xfrm>
            <a:off x="7239000" y="6248400"/>
            <a:ext cx="1905000" cy="457200"/>
          </a:xfrm>
          <a:prstGeom prst="rect">
            <a:avLst/>
          </a:prstGeom>
          <a:noFill/>
        </p:spPr>
        <p:txBody>
          <a:bodyPr/>
          <a:lstStyle/>
          <a:p>
            <a:fld id="{051A9BDF-90AB-49AD-9C7D-6FCC2F161978}" type="slidenum">
              <a:rPr lang="en-US" smtClean="0"/>
              <a:pPr/>
              <a:t>78</a:t>
            </a:fld>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Capital Structure –</a:t>
            </a:r>
            <a:br>
              <a:rPr lang="en-US" dirty="0"/>
            </a:br>
            <a:r>
              <a:rPr lang="en-US" dirty="0"/>
              <a:t>Potential Explanations</a:t>
            </a:r>
            <a:br>
              <a:rPr lang="en-US" dirty="0"/>
            </a:br>
            <a:endParaRPr lang="en-US" dirty="0"/>
          </a:p>
        </p:txBody>
      </p:sp>
      <p:sp>
        <p:nvSpPr>
          <p:cNvPr id="74754" name="Rectangle 3"/>
          <p:cNvSpPr>
            <a:spLocks noGrp="1" noChangeArrowheads="1"/>
          </p:cNvSpPr>
          <p:nvPr>
            <p:ph idx="10"/>
          </p:nvPr>
        </p:nvSpPr>
        <p:spPr/>
        <p:txBody>
          <a:bodyPr/>
          <a:lstStyle/>
          <a:p>
            <a:pPr eaLnBrk="1" hangingPunct="1"/>
            <a:r>
              <a:rPr lang="en-US"/>
              <a:t>Hospital may have retired debt in year 3</a:t>
            </a:r>
          </a:p>
          <a:p>
            <a:pPr eaLnBrk="1" hangingPunct="1"/>
            <a:r>
              <a:rPr lang="en-US"/>
              <a:t>Large principal repayments temporarily reduce debt service coverage</a:t>
            </a:r>
          </a:p>
          <a:p>
            <a:pPr eaLnBrk="1" hangingPunct="1"/>
            <a:r>
              <a:rPr lang="en-US"/>
              <a:t>Revenue, cost, and utilization indicators may provide additional insights</a:t>
            </a:r>
          </a:p>
          <a:p>
            <a:pPr eaLnBrk="1" hangingPunct="1">
              <a:buFontTx/>
              <a:buNone/>
            </a:pPr>
            <a:endParaRPr lang="en-US"/>
          </a:p>
        </p:txBody>
      </p:sp>
      <p:sp>
        <p:nvSpPr>
          <p:cNvPr id="74756" name="Slide Number Placeholder 4"/>
          <p:cNvSpPr>
            <a:spLocks noGrp="1"/>
          </p:cNvSpPr>
          <p:nvPr>
            <p:ph type="sldNum" sz="quarter" idx="4294967295"/>
          </p:nvPr>
        </p:nvSpPr>
        <p:spPr>
          <a:xfrm>
            <a:off x="7239000" y="6248400"/>
            <a:ext cx="1905000" cy="457200"/>
          </a:xfrm>
          <a:prstGeom prst="rect">
            <a:avLst/>
          </a:prstGeom>
          <a:noFill/>
        </p:spPr>
        <p:txBody>
          <a:bodyPr/>
          <a:lstStyle/>
          <a:p>
            <a:fld id="{2780DE47-7FB4-4C8F-93F5-BA7542B59F91}" type="slidenum">
              <a:rPr lang="en-US" smtClean="0"/>
              <a:pPr/>
              <a:t>79</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ctrTitle"/>
          </p:nvPr>
        </p:nvSpPr>
        <p:spPr/>
        <p:txBody>
          <a:bodyPr lIns="92075" tIns="46038" rIns="92075" bIns="46038" anchor="ctr"/>
          <a:lstStyle/>
          <a:p>
            <a:pPr eaLnBrk="1" hangingPunct="1"/>
            <a:r>
              <a:rPr lang="en-US" sz="3600"/>
              <a:t>Interpreting Ratios</a:t>
            </a:r>
          </a:p>
        </p:txBody>
      </p:sp>
      <p:sp>
        <p:nvSpPr>
          <p:cNvPr id="10243" name="Rectangle 2"/>
          <p:cNvSpPr>
            <a:spLocks noGrp="1" noChangeArrowheads="1"/>
          </p:cNvSpPr>
          <p:nvPr>
            <p:ph idx="10"/>
          </p:nvPr>
        </p:nvSpPr>
        <p:spPr/>
        <p:txBody>
          <a:bodyPr lIns="92075" tIns="46038" rIns="92075" bIns="46038"/>
          <a:lstStyle/>
          <a:p>
            <a:pPr eaLnBrk="1" hangingPunct="1">
              <a:lnSpc>
                <a:spcPct val="90000"/>
              </a:lnSpc>
            </a:pPr>
            <a:r>
              <a:rPr lang="en-US" dirty="0"/>
              <a:t>A single ratio value has little meaning:</a:t>
            </a:r>
          </a:p>
          <a:p>
            <a:pPr lvl="1" eaLnBrk="1" hangingPunct="1">
              <a:lnSpc>
                <a:spcPct val="90000"/>
              </a:lnSpc>
            </a:pPr>
            <a:r>
              <a:rPr lang="en-US" dirty="0"/>
              <a:t>One point in time that may not be representative</a:t>
            </a:r>
          </a:p>
          <a:p>
            <a:pPr lvl="1" eaLnBrk="1" hangingPunct="1">
              <a:lnSpc>
                <a:spcPct val="90000"/>
              </a:lnSpc>
            </a:pPr>
            <a:r>
              <a:rPr lang="en-US" dirty="0"/>
              <a:t>Can’t tell if it is better or worse than other hospitals</a:t>
            </a:r>
          </a:p>
          <a:p>
            <a:pPr eaLnBrk="1" hangingPunct="1">
              <a:lnSpc>
                <a:spcPct val="90000"/>
              </a:lnSpc>
            </a:pPr>
            <a:r>
              <a:rPr lang="en-US" dirty="0"/>
              <a:t>Therefore, two techniques are commonly used to help interpret “the numbers”:</a:t>
            </a:r>
          </a:p>
          <a:p>
            <a:pPr lvl="1" eaLnBrk="1" hangingPunct="1">
              <a:lnSpc>
                <a:spcPct val="80000"/>
              </a:lnSpc>
            </a:pPr>
            <a:r>
              <a:rPr lang="en-US" dirty="0"/>
              <a:t>Trend (time series) analysis</a:t>
            </a:r>
          </a:p>
          <a:p>
            <a:pPr lvl="1" eaLnBrk="1" hangingPunct="1">
              <a:lnSpc>
                <a:spcPct val="90000"/>
              </a:lnSpc>
            </a:pPr>
            <a:r>
              <a:rPr lang="en-US" dirty="0"/>
              <a:t>Comparative (cross-sectional) analysis</a:t>
            </a:r>
          </a:p>
          <a:p>
            <a:pPr eaLnBrk="1" hangingPunct="1">
              <a:lnSpc>
                <a:spcPct val="90000"/>
              </a:lnSpc>
            </a:pPr>
            <a:r>
              <a:rPr lang="en-US" dirty="0"/>
              <a:t>Both techniques are used in </a:t>
            </a:r>
            <a:r>
              <a:rPr lang="en-US" i="1" dirty="0"/>
              <a:t>CAHMPAS</a:t>
            </a:r>
          </a:p>
        </p:txBody>
      </p:sp>
      <p:sp>
        <p:nvSpPr>
          <p:cNvPr id="10242" name="Slide Number Placeholder 5"/>
          <p:cNvSpPr>
            <a:spLocks noGrp="1"/>
          </p:cNvSpPr>
          <p:nvPr>
            <p:ph type="sldNum" sz="quarter" idx="4294967295"/>
          </p:nvPr>
        </p:nvSpPr>
        <p:spPr>
          <a:xfrm>
            <a:off x="7239000" y="6248400"/>
            <a:ext cx="1905000" cy="457200"/>
          </a:xfrm>
          <a:prstGeom prst="rect">
            <a:avLst/>
          </a:prstGeom>
          <a:noFill/>
        </p:spPr>
        <p:txBody>
          <a:bodyPr/>
          <a:lstStyle/>
          <a:p>
            <a:fld id="{20443859-5C14-4D44-B40F-B64F1A77D4A0}" type="slidenum">
              <a:rPr lang="en-US" smtClean="0"/>
              <a:pPr/>
              <a:t>8</a:t>
            </a:fld>
            <a:endParaRPr lang="en-US"/>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1080654" y="170996"/>
            <a:ext cx="7910946" cy="992785"/>
          </a:xfrm>
        </p:spPr>
        <p:txBody>
          <a:bodyPr/>
          <a:lstStyle/>
          <a:p>
            <a:pPr eaLnBrk="1" hangingPunct="1"/>
            <a:r>
              <a:rPr lang="en-US" sz="3600" dirty="0"/>
              <a:t>Capital Structure – Hospital Actions</a:t>
            </a:r>
          </a:p>
        </p:txBody>
      </p:sp>
      <p:sp>
        <p:nvSpPr>
          <p:cNvPr id="75779" name="Rectangle 3"/>
          <p:cNvSpPr>
            <a:spLocks noGrp="1" noChangeArrowheads="1"/>
          </p:cNvSpPr>
          <p:nvPr>
            <p:ph idx="10"/>
          </p:nvPr>
        </p:nvSpPr>
        <p:spPr>
          <a:xfrm>
            <a:off x="334416" y="1219200"/>
            <a:ext cx="8229600" cy="5058293"/>
          </a:xfrm>
        </p:spPr>
        <p:txBody>
          <a:bodyPr/>
          <a:lstStyle/>
          <a:p>
            <a:pPr lvl="1" eaLnBrk="1" hangingPunct="1"/>
            <a:r>
              <a:rPr lang="en-US" sz="2400" dirty="0"/>
              <a:t>Assess ability to carry additional long-term debt and other types of capital</a:t>
            </a:r>
          </a:p>
          <a:p>
            <a:pPr lvl="1" eaLnBrk="1" hangingPunct="1"/>
            <a:r>
              <a:rPr lang="en-US" sz="2400" dirty="0"/>
              <a:t>Investigate sources of capital available to CAHs</a:t>
            </a:r>
          </a:p>
        </p:txBody>
      </p:sp>
      <p:sp>
        <p:nvSpPr>
          <p:cNvPr id="75780" name="Slide Number Placeholder 4"/>
          <p:cNvSpPr>
            <a:spLocks noGrp="1"/>
          </p:cNvSpPr>
          <p:nvPr>
            <p:ph type="sldNum" sz="quarter" idx="4294967295"/>
          </p:nvPr>
        </p:nvSpPr>
        <p:spPr>
          <a:xfrm>
            <a:off x="7239000" y="6248400"/>
            <a:ext cx="1905000" cy="457200"/>
          </a:xfrm>
          <a:prstGeom prst="rect">
            <a:avLst/>
          </a:prstGeom>
          <a:noFill/>
        </p:spPr>
        <p:txBody>
          <a:bodyPr/>
          <a:lstStyle/>
          <a:p>
            <a:fld id="{F5DC69D8-987F-432B-8655-76D91C48958C}" type="slidenum">
              <a:rPr lang="en-US" smtClean="0"/>
              <a:pPr/>
              <a:t>80</a:t>
            </a:fld>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ctrTitle"/>
          </p:nvPr>
        </p:nvSpPr>
        <p:spPr/>
        <p:txBody>
          <a:bodyPr/>
          <a:lstStyle/>
          <a:p>
            <a:pPr eaLnBrk="1" hangingPunct="1"/>
            <a:r>
              <a:rPr lang="en-US" sz="3600" dirty="0"/>
              <a:t>Implications</a:t>
            </a:r>
          </a:p>
        </p:txBody>
      </p:sp>
      <p:sp>
        <p:nvSpPr>
          <p:cNvPr id="76803" name="Rectangle 3"/>
          <p:cNvSpPr>
            <a:spLocks noGrp="1" noChangeArrowheads="1"/>
          </p:cNvSpPr>
          <p:nvPr>
            <p:ph idx="10"/>
          </p:nvPr>
        </p:nvSpPr>
        <p:spPr/>
        <p:txBody>
          <a:bodyPr/>
          <a:lstStyle/>
          <a:p>
            <a:pPr eaLnBrk="1" hangingPunct="1">
              <a:lnSpc>
                <a:spcPct val="90000"/>
              </a:lnSpc>
            </a:pPr>
            <a:r>
              <a:rPr lang="en-US"/>
              <a:t>Higher </a:t>
            </a:r>
            <a:r>
              <a:rPr lang="en-US" dirty="0"/>
              <a:t>indicator values are not always good.  Most indicators have a middle range of “good” values and extremes are “bad” values</a:t>
            </a:r>
          </a:p>
          <a:p>
            <a:pPr eaLnBrk="1" hangingPunct="1">
              <a:lnSpc>
                <a:spcPct val="90000"/>
              </a:lnSpc>
            </a:pPr>
            <a:r>
              <a:rPr lang="en-US" dirty="0"/>
              <a:t>Each CAH has some indicators that look “good” and some that look “bad” relative to other CAHs, which may make overall financial position difficult to determine</a:t>
            </a:r>
          </a:p>
        </p:txBody>
      </p:sp>
      <p:sp>
        <p:nvSpPr>
          <p:cNvPr id="76804" name="Slide Number Placeholder 4"/>
          <p:cNvSpPr>
            <a:spLocks noGrp="1"/>
          </p:cNvSpPr>
          <p:nvPr>
            <p:ph type="sldNum" sz="quarter" idx="4294967295"/>
          </p:nvPr>
        </p:nvSpPr>
        <p:spPr>
          <a:xfrm>
            <a:off x="7239000" y="6248400"/>
            <a:ext cx="1905000" cy="457200"/>
          </a:xfrm>
          <a:prstGeom prst="rect">
            <a:avLst/>
          </a:prstGeom>
          <a:noFill/>
        </p:spPr>
        <p:txBody>
          <a:bodyPr/>
          <a:lstStyle/>
          <a:p>
            <a:fld id="{6F972E31-B25C-4B61-AAFA-91EA12474759}" type="slidenum">
              <a:rPr lang="en-US" smtClean="0"/>
              <a:pPr/>
              <a:t>81</a:t>
            </a:fld>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ctrTitle"/>
          </p:nvPr>
        </p:nvSpPr>
        <p:spPr/>
        <p:txBody>
          <a:bodyPr/>
          <a:lstStyle/>
          <a:p>
            <a:pPr eaLnBrk="1" hangingPunct="1"/>
            <a:r>
              <a:rPr lang="en-US" sz="3600"/>
              <a:t>Rules of Thumb</a:t>
            </a:r>
          </a:p>
        </p:txBody>
      </p:sp>
      <p:sp>
        <p:nvSpPr>
          <p:cNvPr id="77827" name="Rectangle 3"/>
          <p:cNvSpPr>
            <a:spLocks noGrp="1" noChangeArrowheads="1"/>
          </p:cNvSpPr>
          <p:nvPr>
            <p:ph idx="10"/>
          </p:nvPr>
        </p:nvSpPr>
        <p:spPr/>
        <p:txBody>
          <a:bodyPr/>
          <a:lstStyle/>
          <a:p>
            <a:pPr eaLnBrk="1" hangingPunct="1">
              <a:lnSpc>
                <a:spcPct val="90000"/>
              </a:lnSpc>
            </a:pPr>
            <a:r>
              <a:rPr lang="en-US" dirty="0"/>
              <a:t>Compare relative financial performance of a CAH:</a:t>
            </a:r>
          </a:p>
          <a:p>
            <a:pPr lvl="1" eaLnBrk="1" hangingPunct="1">
              <a:lnSpc>
                <a:spcPct val="90000"/>
              </a:lnSpc>
            </a:pPr>
            <a:r>
              <a:rPr lang="en-US" sz="2200" dirty="0"/>
              <a:t>First to benchmark (for 5 indicators)</a:t>
            </a:r>
          </a:p>
          <a:p>
            <a:pPr lvl="1" eaLnBrk="1" hangingPunct="1">
              <a:lnSpc>
                <a:spcPct val="90000"/>
              </a:lnSpc>
            </a:pPr>
            <a:r>
              <a:rPr lang="en-US" sz="2200" dirty="0"/>
              <a:t>Second to peer group median</a:t>
            </a:r>
          </a:p>
          <a:p>
            <a:pPr lvl="1" eaLnBrk="1" hangingPunct="1">
              <a:lnSpc>
                <a:spcPct val="90000"/>
              </a:lnSpc>
            </a:pPr>
            <a:r>
              <a:rPr lang="en-US" sz="2200" dirty="0"/>
              <a:t>Third to state median</a:t>
            </a:r>
          </a:p>
          <a:p>
            <a:pPr lvl="1" eaLnBrk="1" hangingPunct="1">
              <a:lnSpc>
                <a:spcPct val="90000"/>
              </a:lnSpc>
            </a:pPr>
            <a:r>
              <a:rPr lang="en-US" sz="2200" dirty="0"/>
              <a:t>Fourth to U.S. median </a:t>
            </a:r>
          </a:p>
          <a:p>
            <a:pPr eaLnBrk="1" hangingPunct="1">
              <a:lnSpc>
                <a:spcPct val="90000"/>
              </a:lnSpc>
            </a:pPr>
            <a:r>
              <a:rPr lang="en-US" dirty="0"/>
              <a:t>Assign greater weight to recent indicator values</a:t>
            </a:r>
          </a:p>
        </p:txBody>
      </p:sp>
      <p:sp>
        <p:nvSpPr>
          <p:cNvPr id="77828" name="Slide Number Placeholder 4"/>
          <p:cNvSpPr>
            <a:spLocks noGrp="1"/>
          </p:cNvSpPr>
          <p:nvPr>
            <p:ph type="sldNum" sz="quarter" idx="4294967295"/>
          </p:nvPr>
        </p:nvSpPr>
        <p:spPr>
          <a:xfrm>
            <a:off x="7239000" y="6248400"/>
            <a:ext cx="1905000" cy="457200"/>
          </a:xfrm>
          <a:prstGeom prst="rect">
            <a:avLst/>
          </a:prstGeom>
          <a:noFill/>
        </p:spPr>
        <p:txBody>
          <a:bodyPr/>
          <a:lstStyle/>
          <a:p>
            <a:fld id="{BC27CAE2-A6AA-4B1C-9D09-BAE1D2F20512}" type="slidenum">
              <a:rPr lang="en-US" smtClean="0"/>
              <a:pPr/>
              <a:t>82</a:t>
            </a:fld>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p:txBody>
          <a:bodyPr/>
          <a:lstStyle/>
          <a:p>
            <a:pPr eaLnBrk="1" hangingPunct="1"/>
            <a:r>
              <a:rPr lang="en-US" sz="3600"/>
              <a:t>Rules of Thumb</a:t>
            </a:r>
          </a:p>
        </p:txBody>
      </p:sp>
      <p:sp>
        <p:nvSpPr>
          <p:cNvPr id="78851" name="Rectangle 3"/>
          <p:cNvSpPr>
            <a:spLocks noGrp="1" noChangeArrowheads="1"/>
          </p:cNvSpPr>
          <p:nvPr>
            <p:ph idx="10"/>
          </p:nvPr>
        </p:nvSpPr>
        <p:spPr/>
        <p:txBody>
          <a:bodyPr/>
          <a:lstStyle/>
          <a:p>
            <a:pPr eaLnBrk="1" hangingPunct="1"/>
            <a:r>
              <a:rPr lang="en-US" dirty="0"/>
              <a:t>Investigate indicator values that are:</a:t>
            </a:r>
          </a:p>
          <a:p>
            <a:pPr lvl="1" eaLnBrk="1" hangingPunct="1"/>
            <a:r>
              <a:rPr lang="en-US" sz="2200" dirty="0"/>
              <a:t>Far above or below peer group, state, and U.S. medians</a:t>
            </a:r>
          </a:p>
          <a:p>
            <a:pPr lvl="1" eaLnBrk="1" hangingPunct="1"/>
            <a:r>
              <a:rPr lang="en-US" sz="2200" dirty="0"/>
              <a:t>Trending in the wrong direction</a:t>
            </a:r>
          </a:p>
          <a:p>
            <a:pPr lvl="1" eaLnBrk="1" hangingPunct="1"/>
            <a:r>
              <a:rPr lang="en-US" sz="2200" dirty="0"/>
              <a:t>Highly erratic (data quality?)</a:t>
            </a:r>
          </a:p>
          <a:p>
            <a:pPr eaLnBrk="1" hangingPunct="1"/>
            <a:r>
              <a:rPr lang="en-US" dirty="0"/>
              <a:t>Understand the indicators as a group of measures</a:t>
            </a:r>
          </a:p>
          <a:p>
            <a:pPr eaLnBrk="1" hangingPunct="1">
              <a:buFontTx/>
              <a:buNone/>
            </a:pPr>
            <a:endParaRPr lang="en-US" dirty="0"/>
          </a:p>
        </p:txBody>
      </p:sp>
      <p:sp>
        <p:nvSpPr>
          <p:cNvPr id="78852" name="Slide Number Placeholder 4"/>
          <p:cNvSpPr>
            <a:spLocks noGrp="1"/>
          </p:cNvSpPr>
          <p:nvPr>
            <p:ph type="sldNum" sz="quarter" idx="4294967295"/>
          </p:nvPr>
        </p:nvSpPr>
        <p:spPr>
          <a:xfrm>
            <a:off x="7239000" y="6248400"/>
            <a:ext cx="1905000" cy="457200"/>
          </a:xfrm>
          <a:prstGeom prst="rect">
            <a:avLst/>
          </a:prstGeom>
          <a:noFill/>
        </p:spPr>
        <p:txBody>
          <a:bodyPr/>
          <a:lstStyle/>
          <a:p>
            <a:fld id="{725E1564-5F88-4AC1-9F66-CC38C1606CF6}" type="slidenum">
              <a:rPr lang="en-US" smtClean="0"/>
              <a:pPr/>
              <a:t>83</a:t>
            </a:fld>
            <a:endParaRPr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ctrTitle"/>
          </p:nvPr>
        </p:nvSpPr>
        <p:spPr/>
        <p:txBody>
          <a:bodyPr/>
          <a:lstStyle/>
          <a:p>
            <a:pPr eaLnBrk="1" hangingPunct="1"/>
            <a:r>
              <a:rPr lang="en-US" sz="3600"/>
              <a:t>Conclusion</a:t>
            </a:r>
          </a:p>
        </p:txBody>
      </p:sp>
      <p:sp>
        <p:nvSpPr>
          <p:cNvPr id="79875" name="Rectangle 3"/>
          <p:cNvSpPr>
            <a:spLocks noGrp="1" noChangeArrowheads="1"/>
          </p:cNvSpPr>
          <p:nvPr>
            <p:ph idx="10"/>
          </p:nvPr>
        </p:nvSpPr>
        <p:spPr/>
        <p:txBody>
          <a:bodyPr/>
          <a:lstStyle/>
          <a:p>
            <a:pPr eaLnBrk="1" hangingPunct="1"/>
            <a:r>
              <a:rPr lang="en-US"/>
              <a:t>“Firms that have high profits, lots of cash, little debt, and new plants have great financial strength.  Firms with losses, little cash, lots of debt, and old physical facilities will not be in business long.” (Cleverley and Cameron)</a:t>
            </a:r>
          </a:p>
          <a:p>
            <a:pPr eaLnBrk="1" hangingPunct="1"/>
            <a:endParaRPr lang="en-US"/>
          </a:p>
        </p:txBody>
      </p:sp>
      <p:sp>
        <p:nvSpPr>
          <p:cNvPr id="79876" name="Slide Number Placeholder 4"/>
          <p:cNvSpPr>
            <a:spLocks noGrp="1"/>
          </p:cNvSpPr>
          <p:nvPr>
            <p:ph type="sldNum" sz="quarter" idx="4294967295"/>
          </p:nvPr>
        </p:nvSpPr>
        <p:spPr>
          <a:xfrm>
            <a:off x="7239000" y="6248400"/>
            <a:ext cx="1905000" cy="457200"/>
          </a:xfrm>
          <a:prstGeom prst="rect">
            <a:avLst/>
          </a:prstGeom>
          <a:noFill/>
        </p:spPr>
        <p:txBody>
          <a:bodyPr/>
          <a:lstStyle/>
          <a:p>
            <a:fld id="{B09C97B0-8430-4BE7-A6E2-45911DCD3DE1}" type="slidenum">
              <a:rPr lang="en-US" smtClean="0"/>
              <a:pPr/>
              <a:t>84</a:t>
            </a:fld>
            <a:endParaRPr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i="1" dirty="0"/>
              <a:t>6. Benchmarks</a:t>
            </a:r>
            <a:br>
              <a:rPr lang="en-US" dirty="0"/>
            </a:br>
            <a:endParaRPr lang="en-US" dirty="0"/>
          </a:p>
        </p:txBody>
      </p:sp>
      <p:sp>
        <p:nvSpPr>
          <p:cNvPr id="80898" name="Slide Number Placeholder 3"/>
          <p:cNvSpPr>
            <a:spLocks noGrp="1"/>
          </p:cNvSpPr>
          <p:nvPr>
            <p:ph type="sldNum" sz="quarter" idx="12"/>
          </p:nvPr>
        </p:nvSpPr>
        <p:spPr>
          <a:noFill/>
        </p:spPr>
        <p:txBody>
          <a:bodyPr/>
          <a:lstStyle/>
          <a:p>
            <a:fld id="{9A3454B5-54C8-4C76-A610-9F1835AAA1E5}" type="slidenum">
              <a:rPr lang="en-US" smtClean="0"/>
              <a:pPr/>
              <a:t>85</a:t>
            </a:fld>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2"/>
          <p:cNvSpPr>
            <a:spLocks noGrp="1" noChangeArrowheads="1"/>
          </p:cNvSpPr>
          <p:nvPr>
            <p:ph type="ctrTitle"/>
          </p:nvPr>
        </p:nvSpPr>
        <p:spPr/>
        <p:txBody>
          <a:bodyPr/>
          <a:lstStyle/>
          <a:p>
            <a:pPr eaLnBrk="1" hangingPunct="1"/>
            <a:r>
              <a:rPr lang="en-US" sz="3600" dirty="0"/>
              <a:t>Benchmarks Purpose</a:t>
            </a:r>
          </a:p>
        </p:txBody>
      </p:sp>
      <p:sp>
        <p:nvSpPr>
          <p:cNvPr id="81924" name="Rectangle 3"/>
          <p:cNvSpPr>
            <a:spLocks noGrp="1" noChangeArrowheads="1"/>
          </p:cNvSpPr>
          <p:nvPr>
            <p:ph idx="10"/>
          </p:nvPr>
        </p:nvSpPr>
        <p:spPr/>
        <p:txBody>
          <a:bodyPr/>
          <a:lstStyle/>
          <a:p>
            <a:pPr eaLnBrk="1" hangingPunct="1">
              <a:lnSpc>
                <a:spcPct val="90000"/>
              </a:lnSpc>
            </a:pPr>
            <a:r>
              <a:rPr lang="en-US" dirty="0"/>
              <a:t>Benchmarks identify good financial performance and provide specific targets for improvement.</a:t>
            </a:r>
          </a:p>
          <a:p>
            <a:pPr eaLnBrk="1" hangingPunct="1">
              <a:lnSpc>
                <a:spcPct val="90000"/>
              </a:lnSpc>
            </a:pPr>
            <a:r>
              <a:rPr lang="en-US" dirty="0"/>
              <a:t>The intent of the benchmarks is to provide a relevant and useful basis to assess the financial performance and condition of CAHs.</a:t>
            </a:r>
          </a:p>
          <a:p>
            <a:pPr eaLnBrk="1" hangingPunct="1">
              <a:lnSpc>
                <a:spcPct val="90000"/>
              </a:lnSpc>
            </a:pPr>
            <a:r>
              <a:rPr lang="en-US" dirty="0"/>
              <a:t>Medians change over time but benchmarks provide a constant basis on which to judge financial performance and condition.</a:t>
            </a:r>
          </a:p>
        </p:txBody>
      </p:sp>
      <p:sp>
        <p:nvSpPr>
          <p:cNvPr id="81922" name="Slide Number Placeholder 5"/>
          <p:cNvSpPr>
            <a:spLocks noGrp="1"/>
          </p:cNvSpPr>
          <p:nvPr>
            <p:ph type="sldNum" sz="quarter" idx="4294967295"/>
          </p:nvPr>
        </p:nvSpPr>
        <p:spPr>
          <a:xfrm>
            <a:off x="7239000" y="6248400"/>
            <a:ext cx="1905000" cy="457200"/>
          </a:xfrm>
          <a:prstGeom prst="rect">
            <a:avLst/>
          </a:prstGeom>
          <a:noFill/>
        </p:spPr>
        <p:txBody>
          <a:bodyPr/>
          <a:lstStyle/>
          <a:p>
            <a:fld id="{375FBF88-CDA5-435C-9BD9-B53957FF6F82}" type="slidenum">
              <a:rPr lang="en-US" smtClean="0"/>
              <a:pPr/>
              <a:t>86</a:t>
            </a:fld>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2"/>
          <p:cNvSpPr>
            <a:spLocks noGrp="1" noChangeArrowheads="1"/>
          </p:cNvSpPr>
          <p:nvPr>
            <p:ph type="ctrTitle"/>
          </p:nvPr>
        </p:nvSpPr>
        <p:spPr/>
        <p:txBody>
          <a:bodyPr/>
          <a:lstStyle/>
          <a:p>
            <a:pPr eaLnBrk="1" hangingPunct="1"/>
            <a:r>
              <a:rPr lang="en-US" sz="3600" dirty="0"/>
              <a:t>Benchmark Development</a:t>
            </a:r>
          </a:p>
        </p:txBody>
      </p:sp>
      <p:sp>
        <p:nvSpPr>
          <p:cNvPr id="82948" name="Rectangle 3"/>
          <p:cNvSpPr>
            <a:spLocks noGrp="1" noChangeArrowheads="1"/>
          </p:cNvSpPr>
          <p:nvPr>
            <p:ph idx="10"/>
          </p:nvPr>
        </p:nvSpPr>
        <p:spPr/>
        <p:txBody>
          <a:bodyPr/>
          <a:lstStyle/>
          <a:p>
            <a:pPr eaLnBrk="1" hangingPunct="1"/>
            <a:r>
              <a:rPr lang="en-US" dirty="0"/>
              <a:t>Established by survey of informed practitioners versus academic black box or arbitrary rankings</a:t>
            </a:r>
          </a:p>
          <a:p>
            <a:pPr eaLnBrk="1" hangingPunct="1"/>
            <a:r>
              <a:rPr lang="en-US" dirty="0"/>
              <a:t>Based on a large sample of practitioners</a:t>
            </a:r>
          </a:p>
          <a:p>
            <a:pPr eaLnBrk="1" hangingPunct="1"/>
            <a:r>
              <a:rPr lang="en-US" dirty="0"/>
              <a:t>Results showed strong support for benchmarks being “about right”</a:t>
            </a:r>
          </a:p>
          <a:p>
            <a:pPr eaLnBrk="1" hangingPunct="1"/>
            <a:r>
              <a:rPr lang="en-US" dirty="0"/>
              <a:t>Peer group, state and national performance against benchmarks also reported</a:t>
            </a:r>
          </a:p>
          <a:p>
            <a:pPr eaLnBrk="1" hangingPunct="1"/>
            <a:endParaRPr lang="en-US" dirty="0"/>
          </a:p>
        </p:txBody>
      </p:sp>
      <p:sp>
        <p:nvSpPr>
          <p:cNvPr id="82946" name="Slide Number Placeholder 5"/>
          <p:cNvSpPr>
            <a:spLocks noGrp="1"/>
          </p:cNvSpPr>
          <p:nvPr>
            <p:ph type="sldNum" sz="quarter" idx="4294967295"/>
          </p:nvPr>
        </p:nvSpPr>
        <p:spPr>
          <a:xfrm>
            <a:off x="7239000" y="6248400"/>
            <a:ext cx="1905000" cy="457200"/>
          </a:xfrm>
          <a:prstGeom prst="rect">
            <a:avLst/>
          </a:prstGeom>
          <a:noFill/>
        </p:spPr>
        <p:txBody>
          <a:bodyPr/>
          <a:lstStyle/>
          <a:p>
            <a:fld id="{BDF406A7-48F7-4CAF-8539-D824596471FE}" type="slidenum">
              <a:rPr lang="en-US" smtClean="0"/>
              <a:pPr/>
              <a:t>87</a:t>
            </a:fld>
            <a:endParaRPr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2"/>
          <p:cNvSpPr>
            <a:spLocks noGrp="1" noChangeArrowheads="1"/>
          </p:cNvSpPr>
          <p:nvPr>
            <p:ph type="ctrTitle"/>
          </p:nvPr>
        </p:nvSpPr>
        <p:spPr>
          <a:xfrm>
            <a:off x="1080654" y="170996"/>
            <a:ext cx="7910946" cy="992785"/>
          </a:xfrm>
        </p:spPr>
        <p:txBody>
          <a:bodyPr/>
          <a:lstStyle/>
          <a:p>
            <a:pPr eaLnBrk="1" hangingPunct="1"/>
            <a:r>
              <a:rPr lang="en-US" sz="3600" dirty="0"/>
              <a:t>Benchmark Interpretation</a:t>
            </a:r>
          </a:p>
        </p:txBody>
      </p:sp>
      <p:sp>
        <p:nvSpPr>
          <p:cNvPr id="83972" name="Rectangle 3"/>
          <p:cNvSpPr>
            <a:spLocks noGrp="1" noChangeArrowheads="1"/>
          </p:cNvSpPr>
          <p:nvPr>
            <p:ph idx="10"/>
          </p:nvPr>
        </p:nvSpPr>
        <p:spPr/>
        <p:txBody>
          <a:bodyPr/>
          <a:lstStyle/>
          <a:p>
            <a:pPr eaLnBrk="1" hangingPunct="1"/>
            <a:r>
              <a:rPr lang="en-US" dirty="0"/>
              <a:t>There is year-to-year variation in indicator values.</a:t>
            </a:r>
          </a:p>
          <a:p>
            <a:pPr eaLnBrk="1" hangingPunct="1"/>
            <a:r>
              <a:rPr lang="en-US" dirty="0"/>
              <a:t>Capital projects, medical staff changes, and other circumstances may affect your hospital’s value.</a:t>
            </a:r>
          </a:p>
          <a:p>
            <a:pPr eaLnBrk="1" hangingPunct="1"/>
            <a:r>
              <a:rPr lang="en-US" dirty="0"/>
              <a:t>Errors or other data quality problems may be present in the Medicare Cost Report submitted by your hospital.</a:t>
            </a:r>
          </a:p>
          <a:p>
            <a:pPr eaLnBrk="1" hangingPunct="1"/>
            <a:r>
              <a:rPr lang="en-US" dirty="0"/>
              <a:t>Few hospitals perform better than benchmark on all twelve indicators.</a:t>
            </a:r>
          </a:p>
          <a:p>
            <a:pPr eaLnBrk="1" hangingPunct="1"/>
            <a:r>
              <a:rPr lang="en-US" dirty="0"/>
              <a:t>Not all indicators have benchmarks.</a:t>
            </a:r>
          </a:p>
        </p:txBody>
      </p:sp>
      <p:sp>
        <p:nvSpPr>
          <p:cNvPr id="83970" name="Slide Number Placeholder 5"/>
          <p:cNvSpPr>
            <a:spLocks noGrp="1"/>
          </p:cNvSpPr>
          <p:nvPr>
            <p:ph type="sldNum" sz="quarter" idx="4294967295"/>
          </p:nvPr>
        </p:nvSpPr>
        <p:spPr>
          <a:xfrm>
            <a:off x="7239000" y="6248400"/>
            <a:ext cx="1905000" cy="457200"/>
          </a:xfrm>
          <a:prstGeom prst="rect">
            <a:avLst/>
          </a:prstGeom>
          <a:noFill/>
        </p:spPr>
        <p:txBody>
          <a:bodyPr/>
          <a:lstStyle/>
          <a:p>
            <a:fld id="{4647B5CE-2CD9-4CA9-977E-A226AA68A59F}" type="slidenum">
              <a:rPr lang="en-US" smtClean="0"/>
              <a:pPr/>
              <a:t>88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ctrTitle"/>
          </p:nvPr>
        </p:nvSpPr>
        <p:spPr/>
        <p:txBody>
          <a:bodyPr/>
          <a:lstStyle/>
          <a:p>
            <a:pPr eaLnBrk="1" hangingPunct="1"/>
            <a:r>
              <a:rPr lang="en-US" sz="3600"/>
              <a:t>Using Ratios</a:t>
            </a:r>
          </a:p>
        </p:txBody>
      </p:sp>
      <p:sp>
        <p:nvSpPr>
          <p:cNvPr id="11268" name="Rectangle 3"/>
          <p:cNvSpPr>
            <a:spLocks noGrp="1" noChangeArrowheads="1"/>
          </p:cNvSpPr>
          <p:nvPr>
            <p:ph idx="10"/>
          </p:nvPr>
        </p:nvSpPr>
        <p:spPr/>
        <p:txBody>
          <a:bodyPr/>
          <a:lstStyle/>
          <a:p>
            <a:pPr eaLnBrk="1" hangingPunct="1"/>
            <a:r>
              <a:rPr lang="en-US" dirty="0"/>
              <a:t>Ratios help to identify:</a:t>
            </a:r>
          </a:p>
          <a:p>
            <a:pPr lvl="1" eaLnBrk="1" hangingPunct="1"/>
            <a:r>
              <a:rPr lang="en-US" sz="2200" dirty="0"/>
              <a:t>Questions to ask</a:t>
            </a:r>
          </a:p>
          <a:p>
            <a:pPr lvl="1" eaLnBrk="1" hangingPunct="1"/>
            <a:r>
              <a:rPr lang="en-US" sz="2200" dirty="0"/>
              <a:t>Issues to address</a:t>
            </a:r>
          </a:p>
          <a:p>
            <a:pPr lvl="1" eaLnBrk="1" hangingPunct="1"/>
            <a:r>
              <a:rPr lang="en-US" sz="2200" dirty="0"/>
              <a:t>Problems to solve</a:t>
            </a:r>
          </a:p>
          <a:p>
            <a:pPr eaLnBrk="1" hangingPunct="1"/>
            <a:r>
              <a:rPr lang="en-US" dirty="0"/>
              <a:t>Ratios do not necessarily provide</a:t>
            </a:r>
          </a:p>
          <a:p>
            <a:pPr lvl="1" eaLnBrk="1" hangingPunct="1"/>
            <a:r>
              <a:rPr lang="en-US" sz="2200" dirty="0"/>
              <a:t>Answers</a:t>
            </a:r>
          </a:p>
          <a:p>
            <a:pPr lvl="1" eaLnBrk="1" hangingPunct="1"/>
            <a:r>
              <a:rPr lang="en-US" sz="2200" dirty="0"/>
              <a:t>Explanations</a:t>
            </a:r>
          </a:p>
          <a:p>
            <a:pPr lvl="1" eaLnBrk="1" hangingPunct="1"/>
            <a:r>
              <a:rPr lang="en-US" sz="2200" dirty="0"/>
              <a:t>Solutions</a:t>
            </a:r>
          </a:p>
        </p:txBody>
      </p:sp>
      <p:sp>
        <p:nvSpPr>
          <p:cNvPr id="11266" name="Slide Number Placeholder 5"/>
          <p:cNvSpPr>
            <a:spLocks noGrp="1"/>
          </p:cNvSpPr>
          <p:nvPr>
            <p:ph type="sldNum" sz="quarter" idx="4294967295"/>
          </p:nvPr>
        </p:nvSpPr>
        <p:spPr>
          <a:xfrm>
            <a:off x="7239000" y="6248400"/>
            <a:ext cx="1905000" cy="457200"/>
          </a:xfrm>
          <a:prstGeom prst="rect">
            <a:avLst/>
          </a:prstGeom>
          <a:noFill/>
        </p:spPr>
        <p:txBody>
          <a:bodyPr/>
          <a:lstStyle/>
          <a:p>
            <a:fld id="{E173C731-F223-40A5-9D67-8AC6756613F9}" type="slidenum">
              <a:rPr lang="en-US" smtClean="0"/>
              <a:pPr/>
              <a:t>9</a:t>
            </a:fld>
            <a:endParaRPr lang="en-US"/>
          </a:p>
        </p:txBody>
      </p:sp>
    </p:spTree>
  </p:cSld>
  <p:clrMapOvr>
    <a:masterClrMapping/>
  </p:clrMapOvr>
</p:sld>
</file>

<file path=ppt/theme/theme1.xml><?xml version="1.0" encoding="utf-8"?>
<a:theme xmlns:a="http://schemas.openxmlformats.org/drawingml/2006/main" name="New Flex form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New Flex format">
  <a:themeElements>
    <a:clrScheme name="Flex2015">
      <a:dk1>
        <a:srgbClr val="003768"/>
      </a:dk1>
      <a:lt1>
        <a:sysClr val="window" lastClr="FFFFFF"/>
      </a:lt1>
      <a:dk2>
        <a:srgbClr val="003768"/>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ex2015">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8964</TotalTime>
  <Words>5233</Words>
  <Application>Microsoft Macintosh PowerPoint</Application>
  <PresentationFormat>On-screen Show (4:3)</PresentationFormat>
  <Paragraphs>1154</Paragraphs>
  <Slides>88</Slides>
  <Notes>87</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88</vt:i4>
      </vt:variant>
    </vt:vector>
  </HeadingPairs>
  <TitlesOfParts>
    <vt:vector size="97" baseType="lpstr">
      <vt:lpstr>Arial</vt:lpstr>
      <vt:lpstr>Calibri</vt:lpstr>
      <vt:lpstr>Optima LT Std</vt:lpstr>
      <vt:lpstr>Segoe UI</vt:lpstr>
      <vt:lpstr>Times</vt:lpstr>
      <vt:lpstr>Times New Roman</vt:lpstr>
      <vt:lpstr>New Flex format</vt:lpstr>
      <vt:lpstr>1_New Flex format</vt:lpstr>
      <vt:lpstr>Custom Design</vt:lpstr>
      <vt:lpstr>A Primer on Financial Ratio Analysis and CAHMPAS</vt:lpstr>
      <vt:lpstr>CAHMPAS Financial Team</vt:lpstr>
      <vt:lpstr>Agenda</vt:lpstr>
      <vt:lpstr>1. The theory of financial analysis</vt:lpstr>
      <vt:lpstr>Purpose</vt:lpstr>
      <vt:lpstr>Types of Financial Analyses</vt:lpstr>
      <vt:lpstr>Ratio Analysis</vt:lpstr>
      <vt:lpstr>Interpreting Ratios</vt:lpstr>
      <vt:lpstr>Using Ratios</vt:lpstr>
      <vt:lpstr>2. Overview of the Financial Indicators in CAHMPAS</vt:lpstr>
      <vt:lpstr>Objectives of the Financial Indicators in CAHMPAS </vt:lpstr>
      <vt:lpstr>Financial Ratios in CAHMPAS</vt:lpstr>
      <vt:lpstr>Financial Ratios in CAHMPAS</vt:lpstr>
      <vt:lpstr>Financial Ratios in CAHMPAS</vt:lpstr>
      <vt:lpstr>Financial Ratios in CAHMPAS</vt:lpstr>
      <vt:lpstr>PowerPoint Presentation</vt:lpstr>
      <vt:lpstr>First Issue of the CAH Financial Indicators Report</vt:lpstr>
      <vt:lpstr>Selection of CAH Peer Groups</vt:lpstr>
      <vt:lpstr>Creation of CAH Peer Groups</vt:lpstr>
      <vt:lpstr># of Indicators that Varied for Each Factor</vt:lpstr>
      <vt:lpstr>Creation of CAH Peer Groups</vt:lpstr>
      <vt:lpstr>Second Issue of the CAH Financial Indicators Report</vt:lpstr>
      <vt:lpstr>Net Patient Revenues</vt:lpstr>
      <vt:lpstr>Net Patient Revenues</vt:lpstr>
      <vt:lpstr>Provided Long-Term Care</vt:lpstr>
      <vt:lpstr>Provided Long-Term Care</vt:lpstr>
      <vt:lpstr>Owned by Government</vt:lpstr>
      <vt:lpstr>Operated a RHC</vt:lpstr>
      <vt:lpstr>Conclusion</vt:lpstr>
      <vt:lpstr>PowerPoint Presentation</vt:lpstr>
      <vt:lpstr>An Example:  Our Hospital</vt:lpstr>
      <vt:lpstr>Profitability:  Total Margin</vt:lpstr>
      <vt:lpstr>Profitability:  Cash Flow Margin</vt:lpstr>
      <vt:lpstr>Profitability:  Return on Equity</vt:lpstr>
      <vt:lpstr>Profitability:  Operating Margin</vt:lpstr>
      <vt:lpstr>Public Health Emergency Funding:  COVID-19 PHE Funding</vt:lpstr>
      <vt:lpstr>Public Health Emergency Funding: COVID-19 PHE Funding to Operating Revenue</vt:lpstr>
      <vt:lpstr>Liquidity:  Current Ratio</vt:lpstr>
      <vt:lpstr>Liquidity:  Days Cash on Hand</vt:lpstr>
      <vt:lpstr>Liquidity: Days in Net Accounts Receivable</vt:lpstr>
      <vt:lpstr>Liquidity: Days in Gross Accounts Receivable</vt:lpstr>
      <vt:lpstr>Capital Structure:  Equity Financing</vt:lpstr>
      <vt:lpstr>Capital Structure:  Debt Service Coverage</vt:lpstr>
      <vt:lpstr>Capital Structure: Long-Term Debt to Capitalization</vt:lpstr>
      <vt:lpstr>Outpatient:  Outpatient Revenues to Total Revenues</vt:lpstr>
      <vt:lpstr>Outpatient:  Hospital Medicare Outpatient Payer Mix</vt:lpstr>
      <vt:lpstr>Outpatient:  Hospital Medicare Outpatient Cost to Charge</vt:lpstr>
      <vt:lpstr>Inpatient:  Medicare Inpatient Payer Mix</vt:lpstr>
      <vt:lpstr>Inpatient:  Medicare Acute Inpatient Cost per Day</vt:lpstr>
      <vt:lpstr>Inpatient: Average Daily Census Acute</vt:lpstr>
      <vt:lpstr>Inpatient:  Average Daily Census Swing-SNF</vt:lpstr>
      <vt:lpstr>Growth: 1-Year Change in Operating Revenue</vt:lpstr>
      <vt:lpstr>Growth: 3-Year Change in Operating Revenue</vt:lpstr>
      <vt:lpstr>Growth: 1-Year Change in Operating Expenses</vt:lpstr>
      <vt:lpstr>Growth: 3-Year Change in Operating Expenses</vt:lpstr>
      <vt:lpstr>Labor:  Salaries to Net Patient Revenue</vt:lpstr>
      <vt:lpstr>Labor:  FTEs per Adjusted Occupied Bed</vt:lpstr>
      <vt:lpstr>Labor:  Average Salary per FTE</vt:lpstr>
      <vt:lpstr>Other:  Patient Deductions</vt:lpstr>
      <vt:lpstr>Other:  Average Age of Plant</vt:lpstr>
      <vt:lpstr>Other: Medicaid Payer Mix</vt:lpstr>
      <vt:lpstr>Other: Uncompensated Care</vt:lpstr>
      <vt:lpstr>Data Limitations</vt:lpstr>
      <vt:lpstr>Examples of Data Quality Concerns</vt:lpstr>
      <vt:lpstr>Conclusion</vt:lpstr>
      <vt:lpstr>Conclusion</vt:lpstr>
      <vt:lpstr>PowerPoint Presentation</vt:lpstr>
      <vt:lpstr>Their Hospital</vt:lpstr>
      <vt:lpstr>Profitability Indicators</vt:lpstr>
      <vt:lpstr>Profitability – Indicator Findings</vt:lpstr>
      <vt:lpstr>Profitability – Potential Explanations</vt:lpstr>
      <vt:lpstr>Profitability – Hospital Actions</vt:lpstr>
      <vt:lpstr>Liquidity Indicators</vt:lpstr>
      <vt:lpstr>Liquidity – Indicator Findings</vt:lpstr>
      <vt:lpstr>Liquidity – Potential Explanations</vt:lpstr>
      <vt:lpstr>Liquidity – Hospital Actions</vt:lpstr>
      <vt:lpstr>Capital Structure Analysis – Indicator Findings</vt:lpstr>
      <vt:lpstr>Capital Structure – Indicator Findings </vt:lpstr>
      <vt:lpstr>Capital Structure – Potential Explanations </vt:lpstr>
      <vt:lpstr>Capital Structure – Hospital Actions</vt:lpstr>
      <vt:lpstr>Implications</vt:lpstr>
      <vt:lpstr>Rules of Thumb</vt:lpstr>
      <vt:lpstr>Rules of Thumb</vt:lpstr>
      <vt:lpstr>Conclusion</vt:lpstr>
      <vt:lpstr>6. Benchmarks </vt:lpstr>
      <vt:lpstr>Benchmarks Purpose</vt:lpstr>
      <vt:lpstr>Benchmark Development</vt:lpstr>
      <vt:lpstr>Benchmark Interpretation</vt:lpstr>
    </vt:vector>
  </TitlesOfParts>
  <Company>SCHSR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INDICATORS REPORT for hospitals</dc:title>
  <dc:creator>SCHSR</dc:creator>
  <cp:lastModifiedBy>Pillutla, Aditya Ram</cp:lastModifiedBy>
  <cp:revision>272</cp:revision>
  <dcterms:created xsi:type="dcterms:W3CDTF">2005-06-23T17:40:25Z</dcterms:created>
  <dcterms:modified xsi:type="dcterms:W3CDTF">2024-03-27T18:53:59Z</dcterms:modified>
</cp:coreProperties>
</file>